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8" r:id="rId2"/>
    <p:sldId id="268" r:id="rId3"/>
    <p:sldId id="269" r:id="rId4"/>
    <p:sldId id="271" r:id="rId5"/>
    <p:sldId id="275" r:id="rId6"/>
    <p:sldId id="293" r:id="rId7"/>
    <p:sldId id="290" r:id="rId8"/>
    <p:sldId id="281" r:id="rId9"/>
    <p:sldId id="295" r:id="rId10"/>
    <p:sldId id="284" r:id="rId11"/>
    <p:sldId id="337" r:id="rId12"/>
    <p:sldId id="279" r:id="rId13"/>
    <p:sldId id="286" r:id="rId14"/>
    <p:sldId id="287" r:id="rId15"/>
    <p:sldId id="338" r:id="rId16"/>
    <p:sldId id="330" r:id="rId17"/>
    <p:sldId id="326" r:id="rId18"/>
    <p:sldId id="331" r:id="rId19"/>
    <p:sldId id="327" r:id="rId20"/>
    <p:sldId id="303" r:id="rId21"/>
    <p:sldId id="272" r:id="rId22"/>
    <p:sldId id="266" r:id="rId23"/>
    <p:sldId id="300" r:id="rId24"/>
    <p:sldId id="332" r:id="rId25"/>
    <p:sldId id="333" r:id="rId26"/>
    <p:sldId id="329" r:id="rId27"/>
    <p:sldId id="314" r:id="rId28"/>
    <p:sldId id="319" r:id="rId29"/>
    <p:sldId id="322" r:id="rId30"/>
    <p:sldId id="323" r:id="rId31"/>
    <p:sldId id="321" r:id="rId32"/>
    <p:sldId id="340" r:id="rId33"/>
    <p:sldId id="320" r:id="rId34"/>
    <p:sldId id="341" r:id="rId35"/>
    <p:sldId id="342" r:id="rId36"/>
    <p:sldId id="344" r:id="rId37"/>
    <p:sldId id="343" r:id="rId38"/>
    <p:sldId id="317" r:id="rId39"/>
    <p:sldId id="334" r:id="rId40"/>
    <p:sldId id="335" r:id="rId41"/>
    <p:sldId id="336" r:id="rId42"/>
    <p:sldId id="313" r:id="rId43"/>
    <p:sldId id="339" r:id="rId44"/>
    <p:sldId id="310" r:id="rId45"/>
    <p:sldId id="296" r:id="rId46"/>
    <p:sldId id="297" r:id="rId47"/>
    <p:sldId id="298" r:id="rId48"/>
    <p:sldId id="282" r:id="rId49"/>
    <p:sldId id="283" r:id="rId50"/>
    <p:sldId id="309" r:id="rId51"/>
    <p:sldId id="324" r:id="rId52"/>
    <p:sldId id="280" r:id="rId53"/>
    <p:sldId id="305" r:id="rId54"/>
    <p:sldId id="274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EA"/>
    <a:srgbClr val="EBA425"/>
    <a:srgbClr val="EFB653"/>
    <a:srgbClr val="E12C4F"/>
    <a:srgbClr val="EEEEEE"/>
    <a:srgbClr val="B31936"/>
    <a:srgbClr val="8F9095"/>
    <a:srgbClr val="888D8C"/>
    <a:srgbClr val="8F9399"/>
    <a:srgbClr val="DA93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 autoAdjust="0"/>
    <p:restoredTop sz="94660"/>
  </p:normalViewPr>
  <p:slideViewPr>
    <p:cSldViewPr snapToGrid="0">
      <p:cViewPr varScale="1">
        <p:scale>
          <a:sx n="81" d="100"/>
          <a:sy n="81" d="100"/>
        </p:scale>
        <p:origin x="9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79FE04-68C1-47F8-8C76-4112E70CD370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8162BD-891C-4749-863D-C104A69EBE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824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terms of background, four things to explain…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5242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terms of background, four things to explain…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722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137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297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162BD-891C-4749-863D-C104A69EBE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76471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8162BD-891C-4749-863D-C104A69EBE8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4056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Rhythm is </a:t>
            </a:r>
            <a:r>
              <a:rPr lang="en-GB" dirty="0" err="1"/>
              <a:t>antiphasic</a:t>
            </a:r>
            <a:r>
              <a:rPr lang="en-GB" dirty="0"/>
              <a:t> to mating rhythm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4616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high-fidelity temporal information (time- or phase-locked signals), ITD ‘coincidence detection’, delay lines, topographic representation of azimuthal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850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893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start with the easiest: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1987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Fruit flies! Why fruit flies? 1. practical reasons: easy &amp; cheap to maintain, don’t require much space, fast life cycle. 2. expediency: Gal4/UAS RNAi lines, small genome, highly analogous to human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71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3527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977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Active process changes antennal stiffness. Relevant for courtship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09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12a, 6a, 12p, 6p. You can see that </a:t>
            </a:r>
            <a:r>
              <a:rPr lang="en-GB" i="1" dirty="0"/>
              <a:t>something</a:t>
            </a:r>
            <a:r>
              <a:rPr lang="en-GB" dirty="0"/>
              <a:t> in the antenna is changing. They’re different in three ways; I’m going to show you two of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435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957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high-fidelity temporal information (time- or phase-locked signals), ITD ‘coincidence detection’, delay lines, topographic representation of azimuthal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8162BD-891C-4749-863D-C104A69EBE86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11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6919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371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05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972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307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00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162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938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556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485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319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A3221B0-E8A7-4915-ADE2-30C3F3D33C88}" type="datetimeFigureOut">
              <a:rPr lang="en-GB" smtClean="0"/>
              <a:t>26/09/2022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AC0D4CB3-7AF1-4DCD-B1CB-E760146CE19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04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8920-545D-4ADE-9EBC-2E330BD9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596980"/>
            <a:ext cx="10780776" cy="335584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significance of </a:t>
            </a:r>
            <a:r>
              <a:rPr lang="en-GB" sz="5400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Naam</a:t>
            </a:r>
            <a:r>
              <a:rPr lang="en-GB" sz="5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to auditory homeostasis and auditory circadian rhythms in </a:t>
            </a:r>
            <a:r>
              <a:rPr lang="en-GB" sz="5400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Drosophila melanogaster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2FBD5-A8C1-46F1-8286-8439BFEDF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501" y="5330784"/>
            <a:ext cx="9226296" cy="1645920"/>
          </a:xfrm>
        </p:spPr>
        <p:txBody>
          <a:bodyPr>
            <a:normAutofit/>
          </a:bodyPr>
          <a:lstStyle/>
          <a:p>
            <a:r>
              <a:rPr lang="en-GB" sz="24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Medium" panose="020B0603020102020204" pitchFamily="34" charset="0"/>
              </a:rPr>
              <a:t>muhammad</a:t>
            </a:r>
            <a:r>
              <a:rPr lang="en-GB" sz="2400" dirty="0">
                <a:solidFill>
                  <a:schemeClr val="accent1">
                    <a:lumMod val="60000"/>
                    <a:lumOff val="40000"/>
                  </a:schemeClr>
                </a:solidFill>
                <a:latin typeface="Franklin Gothic Medium" panose="020B0603020102020204" pitchFamily="34" charset="0"/>
              </a:rPr>
              <a:t> shaikh</a:t>
            </a:r>
          </a:p>
        </p:txBody>
      </p:sp>
    </p:spTree>
    <p:extLst>
      <p:ext uri="{BB962C8B-B14F-4D97-AF65-F5344CB8AC3E}">
        <p14:creationId xmlns:p14="http://schemas.microsoft.com/office/powerpoint/2010/main" val="3737802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648E4D4-7407-3C4C-23B0-4080C3BF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" t="6733" r="78385" b="83318"/>
          <a:stretch/>
        </p:blipFill>
        <p:spPr>
          <a:xfrm>
            <a:off x="756152" y="4347856"/>
            <a:ext cx="6215542" cy="178828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E9EDF31-D75C-973B-1B64-4467D73CA873}"/>
              </a:ext>
            </a:extLst>
          </p:cNvPr>
          <p:cNvSpPr/>
          <p:nvPr/>
        </p:nvSpPr>
        <p:spPr>
          <a:xfrm>
            <a:off x="973567" y="4188011"/>
            <a:ext cx="7563375" cy="156011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B359F6-58D9-4949-42F9-CAB42CE65C59}"/>
              </a:ext>
            </a:extLst>
          </p:cNvPr>
          <p:cNvSpPr/>
          <p:nvPr/>
        </p:nvSpPr>
        <p:spPr>
          <a:xfrm rot="16200000" flipH="1">
            <a:off x="5118996" y="-2764417"/>
            <a:ext cx="96686" cy="1033467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42291A-E06B-4BB8-BFC7-DDAA0057EFD1}"/>
              </a:ext>
            </a:extLst>
          </p:cNvPr>
          <p:cNvSpPr/>
          <p:nvPr/>
        </p:nvSpPr>
        <p:spPr>
          <a:xfrm flipH="1">
            <a:off x="10281999" y="2161284"/>
            <a:ext cx="85364" cy="2098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5CE856-576C-C27D-B67D-C62585D240B0}"/>
              </a:ext>
            </a:extLst>
          </p:cNvPr>
          <p:cNvSpPr/>
          <p:nvPr/>
        </p:nvSpPr>
        <p:spPr>
          <a:xfrm>
            <a:off x="8874462" y="2944165"/>
            <a:ext cx="1494489" cy="25723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C65A67-81EE-6D87-DB4E-8A16B11FC527}"/>
              </a:ext>
            </a:extLst>
          </p:cNvPr>
          <p:cNvSpPr/>
          <p:nvPr/>
        </p:nvSpPr>
        <p:spPr>
          <a:xfrm rot="16200000" flipH="1">
            <a:off x="10001651" y="2363044"/>
            <a:ext cx="85364" cy="2098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E86A17-43CA-C32E-EC7B-991B199F1130}"/>
              </a:ext>
            </a:extLst>
          </p:cNvPr>
          <p:cNvSpPr/>
          <p:nvPr/>
        </p:nvSpPr>
        <p:spPr>
          <a:xfrm>
            <a:off x="9797142" y="3273382"/>
            <a:ext cx="1882833" cy="240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EFD954B-F9AE-FB47-362E-C2917E061BA9}"/>
              </a:ext>
            </a:extLst>
          </p:cNvPr>
          <p:cNvSpPr/>
          <p:nvPr/>
        </p:nvSpPr>
        <p:spPr>
          <a:xfrm rot="19166767">
            <a:off x="9627797" y="3224510"/>
            <a:ext cx="1936731" cy="1228805"/>
          </a:xfrm>
          <a:prstGeom prst="trapezoid">
            <a:avLst>
              <a:gd name="adj" fmla="val 38592"/>
            </a:avLst>
          </a:prstGeom>
          <a:solidFill>
            <a:schemeClr val="bg1">
              <a:lumMod val="75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39CF1A-A087-FA14-59C9-BB28D59D78E8}"/>
              </a:ext>
            </a:extLst>
          </p:cNvPr>
          <p:cNvSpPr/>
          <p:nvPr/>
        </p:nvSpPr>
        <p:spPr>
          <a:xfrm rot="17910658">
            <a:off x="10805156" y="2705159"/>
            <a:ext cx="712983" cy="1302404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7F4B39-76B8-E442-7AA0-5E9AD0319DB4}"/>
              </a:ext>
            </a:extLst>
          </p:cNvPr>
          <p:cNvSpPr/>
          <p:nvPr/>
        </p:nvSpPr>
        <p:spPr>
          <a:xfrm rot="20422876" flipH="1">
            <a:off x="9669957" y="3676558"/>
            <a:ext cx="712983" cy="1302404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E88AD3-ADBC-EA55-F8CE-D668C5D33842}"/>
              </a:ext>
            </a:extLst>
          </p:cNvPr>
          <p:cNvSpPr/>
          <p:nvPr/>
        </p:nvSpPr>
        <p:spPr>
          <a:xfrm rot="19166767">
            <a:off x="10219681" y="2854144"/>
            <a:ext cx="306872" cy="465274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DA6B74-4924-211F-EDCE-B04A028583D4}"/>
              </a:ext>
            </a:extLst>
          </p:cNvPr>
          <p:cNvSpPr/>
          <p:nvPr/>
        </p:nvSpPr>
        <p:spPr>
          <a:xfrm rot="19166767">
            <a:off x="9736103" y="3267947"/>
            <a:ext cx="306872" cy="465274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5C39F-24C4-C8E4-2C09-35707842B663}"/>
              </a:ext>
            </a:extLst>
          </p:cNvPr>
          <p:cNvSpPr txBox="1"/>
          <p:nvPr/>
        </p:nvSpPr>
        <p:spPr>
          <a:xfrm>
            <a:off x="2383465" y="5980836"/>
            <a:ext cx="296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Demi" panose="020B0703020102020204" pitchFamily="34" charset="0"/>
              </a:rPr>
              <a:t>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67FB6A-D358-4980-8409-87ECC18B3B59}"/>
              </a:ext>
            </a:extLst>
          </p:cNvPr>
          <p:cNvSpPr txBox="1"/>
          <p:nvPr/>
        </p:nvSpPr>
        <p:spPr>
          <a:xfrm rot="16200000">
            <a:off x="-899593" y="4998594"/>
            <a:ext cx="296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Franklin Gothic Demi" panose="020B0703020102020204" pitchFamily="34" charset="0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17879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9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3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3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2" grpId="0" animBg="1"/>
      <p:bldP spid="5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DFCCA02-F7DA-855F-2000-A5A9EED74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48" y="741066"/>
            <a:ext cx="9298504" cy="53758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BB3302-587C-DB14-2098-FA519C72A8A3}"/>
              </a:ext>
            </a:extLst>
          </p:cNvPr>
          <p:cNvSpPr/>
          <p:nvPr/>
        </p:nvSpPr>
        <p:spPr>
          <a:xfrm>
            <a:off x="1245996" y="1868993"/>
            <a:ext cx="2461846" cy="201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BEE65-FDF2-4F25-5485-568CCDC1E45B}"/>
              </a:ext>
            </a:extLst>
          </p:cNvPr>
          <p:cNvSpPr/>
          <p:nvPr/>
        </p:nvSpPr>
        <p:spPr>
          <a:xfrm>
            <a:off x="1398396" y="3996763"/>
            <a:ext cx="2461846" cy="201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D82F-CA68-296F-EE94-D3AED8B06134}"/>
              </a:ext>
            </a:extLst>
          </p:cNvPr>
          <p:cNvSpPr/>
          <p:nvPr/>
        </p:nvSpPr>
        <p:spPr>
          <a:xfrm>
            <a:off x="4434672" y="741066"/>
            <a:ext cx="6511332" cy="5275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26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A96B65-560D-53AF-B32F-07F7ABA9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9909"/>
            <a:ext cx="10743068" cy="287517"/>
          </a:xfrm>
        </p:spPr>
        <p:txBody>
          <a:bodyPr>
            <a:normAutofit fontScale="90000"/>
          </a:bodyPr>
          <a:lstStyle/>
          <a:p>
            <a:br>
              <a:rPr lang="en-GB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GB" sz="1400" dirty="0" err="1">
                <a:solidFill>
                  <a:schemeClr val="bg1">
                    <a:lumMod val="85000"/>
                  </a:schemeClr>
                </a:solidFill>
              </a:rPr>
              <a:t>Ithkuil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/Physics - 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</a:rPr>
              <a:t>Wikiversity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. En.wikiversity.org (2022). at &lt;https://en.wikiversity.org/wiki/Ithkuil/Physics&gt;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42291A-E06B-4BB8-BFC7-DDAA0057EFD1}"/>
              </a:ext>
            </a:extLst>
          </p:cNvPr>
          <p:cNvSpPr/>
          <p:nvPr/>
        </p:nvSpPr>
        <p:spPr>
          <a:xfrm flipH="1">
            <a:off x="10281999" y="2161284"/>
            <a:ext cx="85364" cy="2098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5CE856-576C-C27D-B67D-C62585D240B0}"/>
              </a:ext>
            </a:extLst>
          </p:cNvPr>
          <p:cNvSpPr/>
          <p:nvPr/>
        </p:nvSpPr>
        <p:spPr>
          <a:xfrm>
            <a:off x="8874462" y="2944165"/>
            <a:ext cx="1494489" cy="25723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C65A67-81EE-6D87-DB4E-8A16B11FC527}"/>
              </a:ext>
            </a:extLst>
          </p:cNvPr>
          <p:cNvSpPr/>
          <p:nvPr/>
        </p:nvSpPr>
        <p:spPr>
          <a:xfrm rot="16200000" flipH="1">
            <a:off x="10001651" y="2363044"/>
            <a:ext cx="85364" cy="2098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E86A17-43CA-C32E-EC7B-991B199F1130}"/>
              </a:ext>
            </a:extLst>
          </p:cNvPr>
          <p:cNvSpPr/>
          <p:nvPr/>
        </p:nvSpPr>
        <p:spPr>
          <a:xfrm>
            <a:off x="9797142" y="3224069"/>
            <a:ext cx="1882833" cy="24549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EFD954B-F9AE-FB47-362E-C2917E061BA9}"/>
              </a:ext>
            </a:extLst>
          </p:cNvPr>
          <p:cNvSpPr/>
          <p:nvPr/>
        </p:nvSpPr>
        <p:spPr>
          <a:xfrm rot="19166767">
            <a:off x="9627797" y="3224510"/>
            <a:ext cx="1936731" cy="1228805"/>
          </a:xfrm>
          <a:prstGeom prst="trapezoid">
            <a:avLst>
              <a:gd name="adj" fmla="val 38592"/>
            </a:avLst>
          </a:prstGeom>
          <a:solidFill>
            <a:schemeClr val="accent3">
              <a:lumMod val="60000"/>
              <a:lumOff val="4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39CF1A-A087-FA14-59C9-BB28D59D78E8}"/>
              </a:ext>
            </a:extLst>
          </p:cNvPr>
          <p:cNvSpPr/>
          <p:nvPr/>
        </p:nvSpPr>
        <p:spPr>
          <a:xfrm rot="17910658">
            <a:off x="10805156" y="2705159"/>
            <a:ext cx="712983" cy="1302404"/>
          </a:xfrm>
          <a:prstGeom prst="ellipse">
            <a:avLst/>
          </a:prstGeom>
          <a:solidFill>
            <a:srgbClr val="C00000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7F4B39-76B8-E442-7AA0-5E9AD0319DB4}"/>
              </a:ext>
            </a:extLst>
          </p:cNvPr>
          <p:cNvSpPr/>
          <p:nvPr/>
        </p:nvSpPr>
        <p:spPr>
          <a:xfrm rot="20422876" flipH="1">
            <a:off x="9669957" y="3676558"/>
            <a:ext cx="712983" cy="1302404"/>
          </a:xfrm>
          <a:prstGeom prst="ellipse">
            <a:avLst/>
          </a:prstGeom>
          <a:solidFill>
            <a:srgbClr val="C00000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E88AD3-ADBC-EA55-F8CE-D668C5D33842}"/>
              </a:ext>
            </a:extLst>
          </p:cNvPr>
          <p:cNvSpPr/>
          <p:nvPr/>
        </p:nvSpPr>
        <p:spPr>
          <a:xfrm rot="19166767">
            <a:off x="10219681" y="2854144"/>
            <a:ext cx="306872" cy="4652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DA6B74-4924-211F-EDCE-B04A028583D4}"/>
              </a:ext>
            </a:extLst>
          </p:cNvPr>
          <p:cNvSpPr/>
          <p:nvPr/>
        </p:nvSpPr>
        <p:spPr>
          <a:xfrm rot="19166767">
            <a:off x="9736103" y="3267947"/>
            <a:ext cx="306872" cy="4652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Display 18">
            <a:extLst>
              <a:ext uri="{FF2B5EF4-FFF2-40B4-BE49-F238E27FC236}">
                <a16:creationId xmlns:a16="http://schemas.microsoft.com/office/drawing/2014/main" id="{52067875-2F06-02C2-597D-D24913F12E0E}"/>
              </a:ext>
            </a:extLst>
          </p:cNvPr>
          <p:cNvSpPr/>
          <p:nvPr/>
        </p:nvSpPr>
        <p:spPr>
          <a:xfrm rot="13824097">
            <a:off x="10710954" y="4259462"/>
            <a:ext cx="2075812" cy="1953508"/>
          </a:xfrm>
          <a:prstGeom prst="flowChartDisplay">
            <a:avLst/>
          </a:prstGeom>
          <a:solidFill>
            <a:schemeClr val="accent3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D875C-D90C-B8C9-C952-50B672792251}"/>
              </a:ext>
            </a:extLst>
          </p:cNvPr>
          <p:cNvGrpSpPr/>
          <p:nvPr/>
        </p:nvGrpSpPr>
        <p:grpSpPr>
          <a:xfrm>
            <a:off x="12305323" y="5813129"/>
            <a:ext cx="2354508" cy="2840106"/>
            <a:chOff x="12305323" y="5813129"/>
            <a:chExt cx="2354508" cy="2840106"/>
          </a:xfrm>
        </p:grpSpPr>
        <p:sp>
          <p:nvSpPr>
            <p:cNvPr id="27" name="Flowchart: Display 26">
              <a:extLst>
                <a:ext uri="{FF2B5EF4-FFF2-40B4-BE49-F238E27FC236}">
                  <a16:creationId xmlns:a16="http://schemas.microsoft.com/office/drawing/2014/main" id="{802E91C4-1E8A-F9AE-80DA-9D607742DBF9}"/>
                </a:ext>
              </a:extLst>
            </p:cNvPr>
            <p:cNvSpPr/>
            <p:nvPr/>
          </p:nvSpPr>
          <p:spPr>
            <a:xfrm rot="13824097">
              <a:off x="11995071" y="6123381"/>
              <a:ext cx="2840106" cy="22196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65278F-81FD-73BE-2350-71307FD7D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44404" y="6728633"/>
              <a:ext cx="1698378" cy="1366531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B64CD7F-C4E5-A5AA-F524-2C9B8005D9FD}"/>
                </a:ext>
              </a:extLst>
            </p:cNvPr>
            <p:cNvCxnSpPr>
              <a:stCxn id="27" idx="3"/>
              <a:endCxn id="27" idx="1"/>
            </p:cNvCxnSpPr>
            <p:nvPr/>
          </p:nvCxnSpPr>
          <p:spPr>
            <a:xfrm flipH="1">
              <a:off x="13450486" y="7506694"/>
              <a:ext cx="1209345" cy="100040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2B0E7C-D5C9-ECA5-3968-F5B030336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84458" y="7838413"/>
              <a:ext cx="845048" cy="683679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044A19-7626-2DD6-EDCD-1FE86D334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94990" y="7127488"/>
              <a:ext cx="1529995" cy="1228039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ardrop 21">
            <a:extLst>
              <a:ext uri="{FF2B5EF4-FFF2-40B4-BE49-F238E27FC236}">
                <a16:creationId xmlns:a16="http://schemas.microsoft.com/office/drawing/2014/main" id="{333317F2-7564-BC15-4C6C-9F95A91D56A2}"/>
              </a:ext>
            </a:extLst>
          </p:cNvPr>
          <p:cNvSpPr/>
          <p:nvPr/>
        </p:nvSpPr>
        <p:spPr>
          <a:xfrm rot="2620617" flipH="1">
            <a:off x="9841798" y="6150269"/>
            <a:ext cx="5724732" cy="1603360"/>
          </a:xfrm>
          <a:prstGeom prst="teardrop">
            <a:avLst/>
          </a:prstGeom>
          <a:solidFill>
            <a:schemeClr val="lt1">
              <a:alpha val="7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1B125CDF-BD4B-1A67-4730-182EA661BED8}"/>
              </a:ext>
            </a:extLst>
          </p:cNvPr>
          <p:cNvSpPr/>
          <p:nvPr/>
        </p:nvSpPr>
        <p:spPr>
          <a:xfrm rot="14299436">
            <a:off x="10425277" y="5668209"/>
            <a:ext cx="5724732" cy="1603360"/>
          </a:xfrm>
          <a:prstGeom prst="teardrop">
            <a:avLst/>
          </a:prstGeom>
          <a:solidFill>
            <a:schemeClr val="lt1">
              <a:alpha val="7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C1A08034-CB15-AF8B-F49C-5C3BA0008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9" t="7141" r="2576" b="2010"/>
          <a:stretch/>
        </p:blipFill>
        <p:spPr bwMode="auto">
          <a:xfrm>
            <a:off x="1003083" y="1557207"/>
            <a:ext cx="6292912" cy="343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1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A96B65-560D-53AF-B32F-07F7ABA9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9909"/>
            <a:ext cx="10743068" cy="287517"/>
          </a:xfrm>
        </p:spPr>
        <p:txBody>
          <a:bodyPr>
            <a:normAutofit fontScale="90000"/>
          </a:bodyPr>
          <a:lstStyle/>
          <a:p>
            <a:br>
              <a:rPr lang="en-GB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GB" sz="1400" dirty="0" err="1">
                <a:solidFill>
                  <a:schemeClr val="bg1">
                    <a:lumMod val="85000"/>
                  </a:schemeClr>
                </a:solidFill>
              </a:rPr>
              <a:t>Ithkuil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/Physics - </a:t>
            </a:r>
            <a:r>
              <a:rPr lang="en-GB" sz="1400" dirty="0" err="1">
                <a:solidFill>
                  <a:schemeClr val="bg1">
                    <a:lumMod val="85000"/>
                  </a:schemeClr>
                </a:solidFill>
              </a:rPr>
              <a:t>Wikiversity</a:t>
            </a:r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. En.wikiversity.org (2022). at &lt;https://en.wikiversity.org/wiki/Ithkuil/Physics&gt;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231494-3DDD-FFCD-6E5C-73D74B39F417}"/>
              </a:ext>
            </a:extLst>
          </p:cNvPr>
          <p:cNvGrpSpPr/>
          <p:nvPr/>
        </p:nvGrpSpPr>
        <p:grpSpPr>
          <a:xfrm>
            <a:off x="1003083" y="1557207"/>
            <a:ext cx="2202572" cy="3445717"/>
            <a:chOff x="1003083" y="1557207"/>
            <a:chExt cx="2202572" cy="3445717"/>
          </a:xfrm>
        </p:grpSpPr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C1A08034-CB15-AF8B-F49C-5C3BA00088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9" t="7141" r="64017" b="2010"/>
            <a:stretch/>
          </p:blipFill>
          <p:spPr bwMode="auto">
            <a:xfrm>
              <a:off x="1003083" y="1557207"/>
              <a:ext cx="2202572" cy="34323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96E7EEF-D53B-695D-83E3-5CAE4F538C4F}"/>
                </a:ext>
              </a:extLst>
            </p:cNvPr>
            <p:cNvSpPr/>
            <p:nvPr/>
          </p:nvSpPr>
          <p:spPr>
            <a:xfrm>
              <a:off x="2456057" y="2680138"/>
              <a:ext cx="745740" cy="2322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689BEA8-34D4-81A0-5A9E-65E20BD65D81}"/>
              </a:ext>
            </a:extLst>
          </p:cNvPr>
          <p:cNvSpPr/>
          <p:nvPr/>
        </p:nvSpPr>
        <p:spPr>
          <a:xfrm>
            <a:off x="6119319" y="2680138"/>
            <a:ext cx="745740" cy="2322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86616F7-BD95-E555-5D04-6567BEFE2801}"/>
              </a:ext>
            </a:extLst>
          </p:cNvPr>
          <p:cNvGrpSpPr/>
          <p:nvPr/>
        </p:nvGrpSpPr>
        <p:grpSpPr>
          <a:xfrm>
            <a:off x="4976477" y="1846178"/>
            <a:ext cx="2222052" cy="3260083"/>
            <a:chOff x="4976477" y="1846178"/>
            <a:chExt cx="2222052" cy="3260083"/>
          </a:xfrm>
        </p:grpSpPr>
        <p:pic>
          <p:nvPicPr>
            <p:cNvPr id="23" name="Picture 22" descr="Diagram&#10;&#10;Description automatically generated">
              <a:extLst>
                <a:ext uri="{FF2B5EF4-FFF2-40B4-BE49-F238E27FC236}">
                  <a16:creationId xmlns:a16="http://schemas.microsoft.com/office/drawing/2014/main" id="{4401D029-14E4-3BA4-89B5-68AB66EFFE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2" t="15402" r="64774" b="2442"/>
            <a:stretch/>
          </p:blipFill>
          <p:spPr>
            <a:xfrm>
              <a:off x="4976477" y="1846178"/>
              <a:ext cx="2202572" cy="3225637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95CF452-BD50-CB42-EB18-0229191C26E3}"/>
                </a:ext>
              </a:extLst>
            </p:cNvPr>
            <p:cNvSpPr/>
            <p:nvPr/>
          </p:nvSpPr>
          <p:spPr>
            <a:xfrm>
              <a:off x="6452789" y="2783475"/>
              <a:ext cx="745740" cy="2322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B9B3741-A49F-612F-BA65-4AAC552DEFE0}"/>
              </a:ext>
            </a:extLst>
          </p:cNvPr>
          <p:cNvGrpSpPr/>
          <p:nvPr/>
        </p:nvGrpSpPr>
        <p:grpSpPr>
          <a:xfrm>
            <a:off x="8961635" y="1846178"/>
            <a:ext cx="2223424" cy="3225637"/>
            <a:chOff x="8961635" y="1846178"/>
            <a:chExt cx="2223424" cy="3225637"/>
          </a:xfrm>
        </p:grpSpPr>
        <p:pic>
          <p:nvPicPr>
            <p:cNvPr id="20" name="Picture 19" descr="Diagram&#10;&#10;Description automatically generated">
              <a:extLst>
                <a:ext uri="{FF2B5EF4-FFF2-40B4-BE49-F238E27FC236}">
                  <a16:creationId xmlns:a16="http://schemas.microsoft.com/office/drawing/2014/main" id="{94420B1D-1D09-F546-5500-92C076AA60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2" t="15402" r="64774" b="2442"/>
            <a:stretch/>
          </p:blipFill>
          <p:spPr>
            <a:xfrm>
              <a:off x="8961635" y="1846178"/>
              <a:ext cx="2202572" cy="3225637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DFDD7B-8BA1-86F6-7373-F9FAFAEBBC68}"/>
                </a:ext>
              </a:extLst>
            </p:cNvPr>
            <p:cNvSpPr/>
            <p:nvPr/>
          </p:nvSpPr>
          <p:spPr>
            <a:xfrm>
              <a:off x="10439319" y="2749029"/>
              <a:ext cx="745740" cy="232278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09E01A-268D-C3A6-B1A6-D967B9A84C7E}"/>
              </a:ext>
            </a:extLst>
          </p:cNvPr>
          <p:cNvCxnSpPr>
            <a:cxnSpLocks/>
          </p:cNvCxnSpPr>
          <p:nvPr/>
        </p:nvCxnSpPr>
        <p:spPr>
          <a:xfrm flipV="1">
            <a:off x="5068951" y="2437327"/>
            <a:ext cx="0" cy="2189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6D6B450-A786-DDEC-3D0C-59E05939931C}"/>
              </a:ext>
            </a:extLst>
          </p:cNvPr>
          <p:cNvCxnSpPr>
            <a:cxnSpLocks/>
          </p:cNvCxnSpPr>
          <p:nvPr/>
        </p:nvCxnSpPr>
        <p:spPr>
          <a:xfrm>
            <a:off x="9042400" y="2437327"/>
            <a:ext cx="0" cy="21894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2F4C02B3-D2E5-1902-B321-38F071D34D16}"/>
              </a:ext>
            </a:extLst>
          </p:cNvPr>
          <p:cNvSpPr/>
          <p:nvPr/>
        </p:nvSpPr>
        <p:spPr>
          <a:xfrm>
            <a:off x="730427" y="1742821"/>
            <a:ext cx="2562578" cy="3432349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43A83FD-B6AC-D7E6-D1D3-73E98FC363F3}"/>
              </a:ext>
            </a:extLst>
          </p:cNvPr>
          <p:cNvSpPr/>
          <p:nvPr/>
        </p:nvSpPr>
        <p:spPr>
          <a:xfrm>
            <a:off x="4791830" y="1639466"/>
            <a:ext cx="2562578" cy="3432349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45A7DB-1A65-477D-389A-2CBF8A72BD6C}"/>
              </a:ext>
            </a:extLst>
          </p:cNvPr>
          <p:cNvSpPr/>
          <p:nvPr/>
        </p:nvSpPr>
        <p:spPr>
          <a:xfrm>
            <a:off x="8697354" y="1742821"/>
            <a:ext cx="2562578" cy="3432349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149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8" grpId="0" animBg="1"/>
      <p:bldP spid="48" grpId="1" animBg="1"/>
      <p:bldP spid="5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0062-179A-4666-819F-D0C5BF9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2" y="5654333"/>
            <a:ext cx="10780776" cy="847804"/>
          </a:xfrm>
        </p:spPr>
        <p:txBody>
          <a:bodyPr>
            <a:normAutofit/>
          </a:bodyPr>
          <a:lstStyle/>
          <a:p>
            <a:r>
              <a:rPr lang="en-GB" dirty="0"/>
              <a:t>neurons vary tension on the sound receiver via dynein motors</a:t>
            </a:r>
            <a:br>
              <a:rPr lang="en-GB" dirty="0"/>
            </a:br>
            <a:r>
              <a:rPr lang="en-GB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Albert, J. &amp; Kozlov, A. Comparative Aspects of Hearing in Vertebrates and Insects with Antennal Ears. Current Biology 26, R1050-R1061 (2016).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11620-10EA-4650-970B-84858F08B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EA63E2-211D-4535-951F-BD8B3F627AA8}"/>
              </a:ext>
            </a:extLst>
          </p:cNvPr>
          <p:cNvSpPr/>
          <p:nvPr/>
        </p:nvSpPr>
        <p:spPr>
          <a:xfrm>
            <a:off x="1131216" y="312969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FB782-28E7-4AD5-8931-D49233C1078C}"/>
              </a:ext>
            </a:extLst>
          </p:cNvPr>
          <p:cNvSpPr/>
          <p:nvPr/>
        </p:nvSpPr>
        <p:spPr>
          <a:xfrm>
            <a:off x="5148606" y="313676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168619-C4A5-0F2F-1F94-8D17C5BE8B5C}"/>
              </a:ext>
            </a:extLst>
          </p:cNvPr>
          <p:cNvSpPr/>
          <p:nvPr/>
        </p:nvSpPr>
        <p:spPr>
          <a:xfrm rot="305999">
            <a:off x="7449636" y="2923187"/>
            <a:ext cx="3856394" cy="2438556"/>
          </a:xfrm>
          <a:custGeom>
            <a:avLst/>
            <a:gdLst>
              <a:gd name="connsiteX0" fmla="*/ 3836709 w 3856394"/>
              <a:gd name="connsiteY0" fmla="*/ 18954 h 2438556"/>
              <a:gd name="connsiteX1" fmla="*/ 2912882 w 3856394"/>
              <a:gd name="connsiteY1" fmla="*/ 47234 h 2438556"/>
              <a:gd name="connsiteX2" fmla="*/ 2743200 w 3856394"/>
              <a:gd name="connsiteY2" fmla="*/ 66088 h 2438556"/>
              <a:gd name="connsiteX3" fmla="*/ 1828800 w 3856394"/>
              <a:gd name="connsiteY3" fmla="*/ 103795 h 2438556"/>
              <a:gd name="connsiteX4" fmla="*/ 1272618 w 3856394"/>
              <a:gd name="connsiteY4" fmla="*/ 462014 h 2438556"/>
              <a:gd name="connsiteX5" fmla="*/ 1084082 w 3856394"/>
              <a:gd name="connsiteY5" fmla="*/ 641123 h 2438556"/>
              <a:gd name="connsiteX6" fmla="*/ 810705 w 3856394"/>
              <a:gd name="connsiteY6" fmla="*/ 820232 h 2438556"/>
              <a:gd name="connsiteX7" fmla="*/ 716437 w 3856394"/>
              <a:gd name="connsiteY7" fmla="*/ 942781 h 2438556"/>
              <a:gd name="connsiteX8" fmla="*/ 612742 w 3856394"/>
              <a:gd name="connsiteY8" fmla="*/ 1055902 h 2438556"/>
              <a:gd name="connsiteX9" fmla="*/ 527901 w 3856394"/>
              <a:gd name="connsiteY9" fmla="*/ 1178451 h 2438556"/>
              <a:gd name="connsiteX10" fmla="*/ 461913 w 3856394"/>
              <a:gd name="connsiteY10" fmla="*/ 1216158 h 2438556"/>
              <a:gd name="connsiteX11" fmla="*/ 386499 w 3856394"/>
              <a:gd name="connsiteY11" fmla="*/ 1272719 h 2438556"/>
              <a:gd name="connsiteX12" fmla="*/ 358218 w 3856394"/>
              <a:gd name="connsiteY12" fmla="*/ 1319853 h 2438556"/>
              <a:gd name="connsiteX13" fmla="*/ 339365 w 3856394"/>
              <a:gd name="connsiteY13" fmla="*/ 1395267 h 2438556"/>
              <a:gd name="connsiteX14" fmla="*/ 329938 w 3856394"/>
              <a:gd name="connsiteY14" fmla="*/ 1432975 h 2438556"/>
              <a:gd name="connsiteX15" fmla="*/ 273377 w 3856394"/>
              <a:gd name="connsiteY15" fmla="*/ 1451828 h 2438556"/>
              <a:gd name="connsiteX16" fmla="*/ 150829 w 3856394"/>
              <a:gd name="connsiteY16" fmla="*/ 1470682 h 2438556"/>
              <a:gd name="connsiteX17" fmla="*/ 113121 w 3856394"/>
              <a:gd name="connsiteY17" fmla="*/ 1536669 h 2438556"/>
              <a:gd name="connsiteX18" fmla="*/ 103695 w 3856394"/>
              <a:gd name="connsiteY18" fmla="*/ 1772339 h 2438556"/>
              <a:gd name="connsiteX19" fmla="*/ 94268 w 3856394"/>
              <a:gd name="connsiteY19" fmla="*/ 1819474 h 2438556"/>
              <a:gd name="connsiteX20" fmla="*/ 28280 w 3856394"/>
              <a:gd name="connsiteY20" fmla="*/ 1894888 h 2438556"/>
              <a:gd name="connsiteX21" fmla="*/ 0 w 3856394"/>
              <a:gd name="connsiteY21" fmla="*/ 1932595 h 2438556"/>
              <a:gd name="connsiteX22" fmla="*/ 56561 w 3856394"/>
              <a:gd name="connsiteY22" fmla="*/ 2422789 h 2438556"/>
              <a:gd name="connsiteX23" fmla="*/ 358218 w 3856394"/>
              <a:gd name="connsiteY23" fmla="*/ 2375655 h 2438556"/>
              <a:gd name="connsiteX24" fmla="*/ 509047 w 3856394"/>
              <a:gd name="connsiteY24" fmla="*/ 2366228 h 2438556"/>
              <a:gd name="connsiteX25" fmla="*/ 1093509 w 3856394"/>
              <a:gd name="connsiteY25" fmla="*/ 2290814 h 2438556"/>
              <a:gd name="connsiteX26" fmla="*/ 1706251 w 3856394"/>
              <a:gd name="connsiteY26" fmla="*/ 2215399 h 2438556"/>
              <a:gd name="connsiteX27" fmla="*/ 2092750 w 3856394"/>
              <a:gd name="connsiteY27" fmla="*/ 2300241 h 2438556"/>
              <a:gd name="connsiteX28" fmla="*/ 2149311 w 3856394"/>
              <a:gd name="connsiteY28" fmla="*/ 2328521 h 2438556"/>
              <a:gd name="connsiteX29" fmla="*/ 2507530 w 3856394"/>
              <a:gd name="connsiteY29" fmla="*/ 2224826 h 2438556"/>
              <a:gd name="connsiteX30" fmla="*/ 2648932 w 3856394"/>
              <a:gd name="connsiteY30" fmla="*/ 2168265 h 2438556"/>
              <a:gd name="connsiteX31" fmla="*/ 2809187 w 3856394"/>
              <a:gd name="connsiteY31" fmla="*/ 2158838 h 2438556"/>
              <a:gd name="connsiteX32" fmla="*/ 3205113 w 3856394"/>
              <a:gd name="connsiteY32" fmla="*/ 2121131 h 2438556"/>
              <a:gd name="connsiteX33" fmla="*/ 3780148 w 3856394"/>
              <a:gd name="connsiteY33" fmla="*/ 2083424 h 2438556"/>
              <a:gd name="connsiteX34" fmla="*/ 3827282 w 3856394"/>
              <a:gd name="connsiteY34" fmla="*/ 556282 h 2438556"/>
              <a:gd name="connsiteX35" fmla="*/ 3836709 w 3856394"/>
              <a:gd name="connsiteY35" fmla="*/ 377172 h 2438556"/>
              <a:gd name="connsiteX36" fmla="*/ 3846136 w 3856394"/>
              <a:gd name="connsiteY36" fmla="*/ 273478 h 243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56394" h="2438556">
                <a:moveTo>
                  <a:pt x="3836709" y="18954"/>
                </a:moveTo>
                <a:cubicBezTo>
                  <a:pt x="3474004" y="-17317"/>
                  <a:pt x="3712681" y="1962"/>
                  <a:pt x="2912882" y="47234"/>
                </a:cubicBezTo>
                <a:cubicBezTo>
                  <a:pt x="2856064" y="50450"/>
                  <a:pt x="2800031" y="63123"/>
                  <a:pt x="2743200" y="66088"/>
                </a:cubicBezTo>
                <a:cubicBezTo>
                  <a:pt x="2438555" y="81983"/>
                  <a:pt x="2133600" y="91226"/>
                  <a:pt x="1828800" y="103795"/>
                </a:cubicBezTo>
                <a:cubicBezTo>
                  <a:pt x="1594332" y="150690"/>
                  <a:pt x="1610478" y="141047"/>
                  <a:pt x="1272618" y="462014"/>
                </a:cubicBezTo>
                <a:cubicBezTo>
                  <a:pt x="1209773" y="521717"/>
                  <a:pt x="1151965" y="587216"/>
                  <a:pt x="1084082" y="641123"/>
                </a:cubicBezTo>
                <a:cubicBezTo>
                  <a:pt x="997901" y="709561"/>
                  <a:pt x="881595" y="728075"/>
                  <a:pt x="810705" y="820232"/>
                </a:cubicBezTo>
                <a:cubicBezTo>
                  <a:pt x="779282" y="861082"/>
                  <a:pt x="749585" y="903319"/>
                  <a:pt x="716437" y="942781"/>
                </a:cubicBezTo>
                <a:cubicBezTo>
                  <a:pt x="683536" y="981949"/>
                  <a:pt x="644697" y="1015959"/>
                  <a:pt x="612742" y="1055902"/>
                </a:cubicBezTo>
                <a:cubicBezTo>
                  <a:pt x="590938" y="1083157"/>
                  <a:pt x="559697" y="1152436"/>
                  <a:pt x="527901" y="1178451"/>
                </a:cubicBezTo>
                <a:cubicBezTo>
                  <a:pt x="508294" y="1194493"/>
                  <a:pt x="482992" y="1202105"/>
                  <a:pt x="461913" y="1216158"/>
                </a:cubicBezTo>
                <a:cubicBezTo>
                  <a:pt x="435768" y="1233588"/>
                  <a:pt x="411637" y="1253865"/>
                  <a:pt x="386499" y="1272719"/>
                </a:cubicBezTo>
                <a:cubicBezTo>
                  <a:pt x="377072" y="1288430"/>
                  <a:pt x="366412" y="1303465"/>
                  <a:pt x="358218" y="1319853"/>
                </a:cubicBezTo>
                <a:cubicBezTo>
                  <a:pt x="348109" y="1340070"/>
                  <a:pt x="343668" y="1375901"/>
                  <a:pt x="339365" y="1395267"/>
                </a:cubicBezTo>
                <a:cubicBezTo>
                  <a:pt x="336555" y="1407915"/>
                  <a:pt x="339775" y="1424543"/>
                  <a:pt x="329938" y="1432975"/>
                </a:cubicBezTo>
                <a:cubicBezTo>
                  <a:pt x="314849" y="1445908"/>
                  <a:pt x="292824" y="1447734"/>
                  <a:pt x="273377" y="1451828"/>
                </a:cubicBezTo>
                <a:cubicBezTo>
                  <a:pt x="232934" y="1460342"/>
                  <a:pt x="191678" y="1464397"/>
                  <a:pt x="150829" y="1470682"/>
                </a:cubicBezTo>
                <a:cubicBezTo>
                  <a:pt x="138260" y="1492678"/>
                  <a:pt x="117032" y="1511639"/>
                  <a:pt x="113121" y="1536669"/>
                </a:cubicBezTo>
                <a:cubicBezTo>
                  <a:pt x="100984" y="1614346"/>
                  <a:pt x="108925" y="1693894"/>
                  <a:pt x="103695" y="1772339"/>
                </a:cubicBezTo>
                <a:cubicBezTo>
                  <a:pt x="102629" y="1788326"/>
                  <a:pt x="101434" y="1805143"/>
                  <a:pt x="94268" y="1819474"/>
                </a:cubicBezTo>
                <a:cubicBezTo>
                  <a:pt x="76832" y="1854347"/>
                  <a:pt x="51839" y="1867403"/>
                  <a:pt x="28280" y="1894888"/>
                </a:cubicBezTo>
                <a:cubicBezTo>
                  <a:pt x="18055" y="1906817"/>
                  <a:pt x="9427" y="1920026"/>
                  <a:pt x="0" y="1932595"/>
                </a:cubicBezTo>
                <a:cubicBezTo>
                  <a:pt x="1423" y="1969604"/>
                  <a:pt x="5385" y="2393743"/>
                  <a:pt x="56561" y="2422789"/>
                </a:cubicBezTo>
                <a:cubicBezTo>
                  <a:pt x="145071" y="2473025"/>
                  <a:pt x="257232" y="2388278"/>
                  <a:pt x="358218" y="2375655"/>
                </a:cubicBezTo>
                <a:cubicBezTo>
                  <a:pt x="408203" y="2369407"/>
                  <a:pt x="458771" y="2369370"/>
                  <a:pt x="509047" y="2366228"/>
                </a:cubicBezTo>
                <a:cubicBezTo>
                  <a:pt x="703868" y="2341090"/>
                  <a:pt x="899335" y="2320535"/>
                  <a:pt x="1093509" y="2290814"/>
                </a:cubicBezTo>
                <a:cubicBezTo>
                  <a:pt x="1672056" y="2202261"/>
                  <a:pt x="1199275" y="2232881"/>
                  <a:pt x="1706251" y="2215399"/>
                </a:cubicBezTo>
                <a:cubicBezTo>
                  <a:pt x="1876229" y="2244961"/>
                  <a:pt x="1936149" y="2248041"/>
                  <a:pt x="2092750" y="2300241"/>
                </a:cubicBezTo>
                <a:cubicBezTo>
                  <a:pt x="2112747" y="2306907"/>
                  <a:pt x="2130457" y="2319094"/>
                  <a:pt x="2149311" y="2328521"/>
                </a:cubicBezTo>
                <a:cubicBezTo>
                  <a:pt x="2333726" y="2285130"/>
                  <a:pt x="2312704" y="2295180"/>
                  <a:pt x="2507530" y="2224826"/>
                </a:cubicBezTo>
                <a:cubicBezTo>
                  <a:pt x="2555277" y="2207584"/>
                  <a:pt x="2599340" y="2179113"/>
                  <a:pt x="2648932" y="2168265"/>
                </a:cubicBezTo>
                <a:cubicBezTo>
                  <a:pt x="2701207" y="2156830"/>
                  <a:pt x="2755769" y="2161980"/>
                  <a:pt x="2809187" y="2158838"/>
                </a:cubicBezTo>
                <a:cubicBezTo>
                  <a:pt x="3018260" y="2126674"/>
                  <a:pt x="2898805" y="2141552"/>
                  <a:pt x="3205113" y="2121131"/>
                </a:cubicBezTo>
                <a:lnTo>
                  <a:pt x="3780148" y="2083424"/>
                </a:lnTo>
                <a:cubicBezTo>
                  <a:pt x="3930019" y="1483936"/>
                  <a:pt x="3809587" y="2016069"/>
                  <a:pt x="3827282" y="556282"/>
                </a:cubicBezTo>
                <a:cubicBezTo>
                  <a:pt x="3828007" y="496500"/>
                  <a:pt x="3832732" y="436826"/>
                  <a:pt x="3836709" y="377172"/>
                </a:cubicBezTo>
                <a:cubicBezTo>
                  <a:pt x="3839018" y="342542"/>
                  <a:pt x="3846136" y="273478"/>
                  <a:pt x="3846136" y="273478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EBD7669-774F-4C5F-F6F9-983000660F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130313"/>
              </p:ext>
            </p:extLst>
          </p:nvPr>
        </p:nvGraphicFramePr>
        <p:xfrm>
          <a:off x="1838751" y="129723"/>
          <a:ext cx="8128000" cy="471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43225200" imgH="24990120" progId="">
                  <p:embed/>
                </p:oleObj>
              </mc:Choice>
              <mc:Fallback>
                <p:oleObj r:id="rId3" imgW="43225200" imgH="2499012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38751" y="129723"/>
                        <a:ext cx="8128000" cy="4714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4395304"/>
      </p:ext>
    </p:extLst>
  </p:cSld>
  <p:clrMapOvr>
    <a:masterClrMapping/>
  </p:clrMapOvr>
  <p:transition>
    <p:cover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DFCCA02-F7DA-855F-2000-A5A9EED74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48" y="741066"/>
            <a:ext cx="9298504" cy="53758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BB3302-587C-DB14-2098-FA519C72A8A3}"/>
              </a:ext>
            </a:extLst>
          </p:cNvPr>
          <p:cNvSpPr/>
          <p:nvPr/>
        </p:nvSpPr>
        <p:spPr>
          <a:xfrm>
            <a:off x="1245996" y="1868993"/>
            <a:ext cx="2461846" cy="201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8BEE65-FDF2-4F25-5485-568CCDC1E45B}"/>
              </a:ext>
            </a:extLst>
          </p:cNvPr>
          <p:cNvSpPr/>
          <p:nvPr/>
        </p:nvSpPr>
        <p:spPr>
          <a:xfrm>
            <a:off x="1398396" y="3996763"/>
            <a:ext cx="2461846" cy="2019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D3D82F-CA68-296F-EE94-D3AED8B06134}"/>
              </a:ext>
            </a:extLst>
          </p:cNvPr>
          <p:cNvSpPr/>
          <p:nvPr/>
        </p:nvSpPr>
        <p:spPr>
          <a:xfrm>
            <a:off x="4434672" y="741066"/>
            <a:ext cx="6511332" cy="52754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49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8DFCCA02-F7DA-855F-2000-A5A9EED74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748" y="741066"/>
            <a:ext cx="9298504" cy="53758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6BB3302-587C-DB14-2098-FA519C72A8A3}"/>
              </a:ext>
            </a:extLst>
          </p:cNvPr>
          <p:cNvSpPr/>
          <p:nvPr/>
        </p:nvSpPr>
        <p:spPr>
          <a:xfrm>
            <a:off x="1245996" y="964642"/>
            <a:ext cx="2461846" cy="495383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A4780F-E655-156C-1A4F-2248CE43ADF9}"/>
              </a:ext>
            </a:extLst>
          </p:cNvPr>
          <p:cNvSpPr/>
          <p:nvPr/>
        </p:nvSpPr>
        <p:spPr>
          <a:xfrm>
            <a:off x="6330462" y="2810266"/>
            <a:ext cx="1195753" cy="9277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E0CB91-9648-D8AF-70B7-04150692DDFA}"/>
              </a:ext>
            </a:extLst>
          </p:cNvPr>
          <p:cNvSpPr/>
          <p:nvPr/>
        </p:nvSpPr>
        <p:spPr>
          <a:xfrm>
            <a:off x="7738906" y="822367"/>
            <a:ext cx="3006346" cy="1699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45ACB9-EB13-0D43-659A-2652FEEB3287}"/>
              </a:ext>
            </a:extLst>
          </p:cNvPr>
          <p:cNvSpPr/>
          <p:nvPr/>
        </p:nvSpPr>
        <p:spPr>
          <a:xfrm>
            <a:off x="7793099" y="2636096"/>
            <a:ext cx="3006346" cy="1554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E7387-46FF-C44A-F483-9AC75451065E}"/>
              </a:ext>
            </a:extLst>
          </p:cNvPr>
          <p:cNvSpPr/>
          <p:nvPr/>
        </p:nvSpPr>
        <p:spPr>
          <a:xfrm>
            <a:off x="7713851" y="4190163"/>
            <a:ext cx="3006346" cy="1554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847372-2525-A48B-D133-A1B4C0238668}"/>
              </a:ext>
            </a:extLst>
          </p:cNvPr>
          <p:cNvSpPr/>
          <p:nvPr/>
        </p:nvSpPr>
        <p:spPr>
          <a:xfrm>
            <a:off x="7793098" y="4190163"/>
            <a:ext cx="3152905" cy="202826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729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9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9CA9466-5C4C-0C18-A639-6366876AE571}"/>
              </a:ext>
            </a:extLst>
          </p:cNvPr>
          <p:cNvGrpSpPr/>
          <p:nvPr/>
        </p:nvGrpSpPr>
        <p:grpSpPr>
          <a:xfrm>
            <a:off x="2304886" y="241379"/>
            <a:ext cx="7582229" cy="6375243"/>
            <a:chOff x="3892476" y="699971"/>
            <a:chExt cx="4047795" cy="3403442"/>
          </a:xfrm>
        </p:grpSpPr>
        <p:pic>
          <p:nvPicPr>
            <p:cNvPr id="2" name="Picture 1" descr="A close up of a map&#10;&#10;Description automatically generated">
              <a:extLst>
                <a:ext uri="{FF2B5EF4-FFF2-40B4-BE49-F238E27FC236}">
                  <a16:creationId xmlns:a16="http://schemas.microsoft.com/office/drawing/2014/main" id="{9BA84D5B-1EAF-A50A-7931-42D81E9A6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7" r="66559"/>
            <a:stretch/>
          </p:blipFill>
          <p:spPr>
            <a:xfrm>
              <a:off x="5912458" y="2401692"/>
              <a:ext cx="2027813" cy="1701721"/>
            </a:xfrm>
            <a:prstGeom prst="rect">
              <a:avLst/>
            </a:prstGeom>
          </p:spPr>
        </p:pic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5B532D29-4559-2866-16F6-AE1AA03E9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59" b="49903"/>
            <a:stretch/>
          </p:blipFill>
          <p:spPr>
            <a:xfrm>
              <a:off x="3892476" y="699971"/>
              <a:ext cx="2019982" cy="1701721"/>
            </a:xfrm>
            <a:prstGeom prst="rect">
              <a:avLst/>
            </a:prstGeom>
          </p:spPr>
        </p:pic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F9C253D7-7870-064E-ED54-C53A2550A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59" b="49903"/>
            <a:stretch/>
          </p:blipFill>
          <p:spPr>
            <a:xfrm>
              <a:off x="3892476" y="2401692"/>
              <a:ext cx="2019982" cy="1701721"/>
            </a:xfrm>
            <a:prstGeom prst="rect">
              <a:avLst/>
            </a:prstGeom>
          </p:spPr>
        </p:pic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722CB49C-BCEA-AADE-972F-A8E5131B8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79" r="33279" b="49903"/>
            <a:stretch/>
          </p:blipFill>
          <p:spPr>
            <a:xfrm>
              <a:off x="5916373" y="699971"/>
              <a:ext cx="2019982" cy="1701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175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E0E2037-0775-3BE6-A0A5-E88E72F690F7}"/>
              </a:ext>
            </a:extLst>
          </p:cNvPr>
          <p:cNvGrpSpPr/>
          <p:nvPr/>
        </p:nvGrpSpPr>
        <p:grpSpPr>
          <a:xfrm>
            <a:off x="5082094" y="0"/>
            <a:ext cx="2027813" cy="6836537"/>
            <a:chOff x="4734231" y="0"/>
            <a:chExt cx="2245212" cy="7569473"/>
          </a:xfrm>
        </p:grpSpPr>
        <p:pic>
          <p:nvPicPr>
            <p:cNvPr id="2" name="Picture 1" descr="A close up of a map&#10;&#10;Description automatically generated">
              <a:extLst>
                <a:ext uri="{FF2B5EF4-FFF2-40B4-BE49-F238E27FC236}">
                  <a16:creationId xmlns:a16="http://schemas.microsoft.com/office/drawing/2014/main" id="{9BA84D5B-1EAF-A50A-7931-42D81E9A6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7" r="66559"/>
            <a:stretch/>
          </p:blipFill>
          <p:spPr>
            <a:xfrm>
              <a:off x="4734231" y="5685313"/>
              <a:ext cx="2245212" cy="1884160"/>
            </a:xfrm>
            <a:prstGeom prst="rect">
              <a:avLst/>
            </a:prstGeom>
          </p:spPr>
        </p:pic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5B532D29-4559-2866-16F6-AE1AA03E9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59" b="49903"/>
            <a:stretch/>
          </p:blipFill>
          <p:spPr>
            <a:xfrm>
              <a:off x="4734232" y="0"/>
              <a:ext cx="2236541" cy="1884160"/>
            </a:xfrm>
            <a:prstGeom prst="rect">
              <a:avLst/>
            </a:prstGeom>
          </p:spPr>
        </p:pic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F9C253D7-7870-064E-ED54-C53A2550A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59" b="49903"/>
            <a:stretch/>
          </p:blipFill>
          <p:spPr>
            <a:xfrm>
              <a:off x="4734231" y="3790208"/>
              <a:ext cx="2236541" cy="1884160"/>
            </a:xfrm>
            <a:prstGeom prst="rect">
              <a:avLst/>
            </a:prstGeom>
          </p:spPr>
        </p:pic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722CB49C-BCEA-AADE-972F-A8E5131B8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79" r="33279" b="49903"/>
            <a:stretch/>
          </p:blipFill>
          <p:spPr>
            <a:xfrm>
              <a:off x="4734232" y="1895104"/>
              <a:ext cx="2236541" cy="1884160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4BE8DF-CF52-68DC-59BA-C0632922D87D}"/>
              </a:ext>
            </a:extLst>
          </p:cNvPr>
          <p:cNvCxnSpPr>
            <a:cxnSpLocks/>
          </p:cNvCxnSpPr>
          <p:nvPr/>
        </p:nvCxnSpPr>
        <p:spPr>
          <a:xfrm>
            <a:off x="5956618" y="0"/>
            <a:ext cx="3915" cy="6836537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323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968A89D-5979-761E-515E-D6817031D71D}"/>
              </a:ext>
            </a:extLst>
          </p:cNvPr>
          <p:cNvGrpSpPr/>
          <p:nvPr/>
        </p:nvGrpSpPr>
        <p:grpSpPr>
          <a:xfrm>
            <a:off x="1832597" y="2578138"/>
            <a:ext cx="8526806" cy="1701724"/>
            <a:chOff x="620931" y="2562462"/>
            <a:chExt cx="8526806" cy="1701724"/>
          </a:xfrm>
        </p:grpSpPr>
        <p:pic>
          <p:nvPicPr>
            <p:cNvPr id="2" name="Picture 1" descr="A close up of a map&#10;&#10;Description automatically generated">
              <a:extLst>
                <a:ext uri="{FF2B5EF4-FFF2-40B4-BE49-F238E27FC236}">
                  <a16:creationId xmlns:a16="http://schemas.microsoft.com/office/drawing/2014/main" id="{9BA84D5B-1EAF-A50A-7931-42D81E9A6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97" r="66559"/>
            <a:stretch/>
          </p:blipFill>
          <p:spPr>
            <a:xfrm>
              <a:off x="7119924" y="2562462"/>
              <a:ext cx="2027813" cy="1701721"/>
            </a:xfrm>
            <a:prstGeom prst="rect">
              <a:avLst/>
            </a:prstGeom>
          </p:spPr>
        </p:pic>
        <p:pic>
          <p:nvPicPr>
            <p:cNvPr id="3" name="Picture 2" descr="A close up of a map&#10;&#10;Description automatically generated">
              <a:extLst>
                <a:ext uri="{FF2B5EF4-FFF2-40B4-BE49-F238E27FC236}">
                  <a16:creationId xmlns:a16="http://schemas.microsoft.com/office/drawing/2014/main" id="{5B532D29-4559-2866-16F6-AE1AA03E96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559" b="49903"/>
            <a:stretch/>
          </p:blipFill>
          <p:spPr>
            <a:xfrm>
              <a:off x="620931" y="2562465"/>
              <a:ext cx="2019982" cy="1701721"/>
            </a:xfrm>
            <a:prstGeom prst="rect">
              <a:avLst/>
            </a:prstGeom>
          </p:spPr>
        </p:pic>
        <p:pic>
          <p:nvPicPr>
            <p:cNvPr id="6" name="Picture 5" descr="A close up of a map&#10;&#10;Description automatically generated">
              <a:extLst>
                <a:ext uri="{FF2B5EF4-FFF2-40B4-BE49-F238E27FC236}">
                  <a16:creationId xmlns:a16="http://schemas.microsoft.com/office/drawing/2014/main" id="{F9C253D7-7870-064E-ED54-C53A2550A0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559" b="49903"/>
            <a:stretch/>
          </p:blipFill>
          <p:spPr>
            <a:xfrm>
              <a:off x="4953593" y="2562463"/>
              <a:ext cx="2019982" cy="1701721"/>
            </a:xfrm>
            <a:prstGeom prst="rect">
              <a:avLst/>
            </a:prstGeom>
          </p:spPr>
        </p:pic>
        <p:pic>
          <p:nvPicPr>
            <p:cNvPr id="7" name="Picture 6" descr="A close up of a map&#10;&#10;Description automatically generated">
              <a:extLst>
                <a:ext uri="{FF2B5EF4-FFF2-40B4-BE49-F238E27FC236}">
                  <a16:creationId xmlns:a16="http://schemas.microsoft.com/office/drawing/2014/main" id="{722CB49C-BCEA-AADE-972F-A8E5131B8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79" r="33279" b="49903"/>
            <a:stretch/>
          </p:blipFill>
          <p:spPr>
            <a:xfrm>
              <a:off x="2787262" y="2562464"/>
              <a:ext cx="2019982" cy="1701721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14BE8DF-CF52-68DC-59BA-C0632922D87D}"/>
              </a:ext>
            </a:extLst>
          </p:cNvPr>
          <p:cNvCxnSpPr>
            <a:cxnSpLocks/>
          </p:cNvCxnSpPr>
          <p:nvPr/>
        </p:nvCxnSpPr>
        <p:spPr>
          <a:xfrm flipH="1">
            <a:off x="1832597" y="3117271"/>
            <a:ext cx="8526806" cy="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767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8920-545D-4ADE-9EBC-2E330BD9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596980"/>
            <a:ext cx="10780776" cy="335584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significance of </a:t>
            </a:r>
            <a:r>
              <a:rPr lang="en-GB" sz="5400" i="1" dirty="0">
                <a:solidFill>
                  <a:schemeClr val="accent2"/>
                </a:solidFill>
                <a:latin typeface="+mn-lt"/>
              </a:rPr>
              <a:t>Naam</a:t>
            </a:r>
            <a:r>
              <a:rPr lang="en-GB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to </a:t>
            </a:r>
            <a:r>
              <a:rPr lang="en-GB" sz="5400" dirty="0">
                <a:solidFill>
                  <a:schemeClr val="accent4">
                    <a:lumMod val="60000"/>
                    <a:lumOff val="40000"/>
                  </a:schemeClr>
                </a:solidFill>
                <a:latin typeface="+mn-lt"/>
              </a:rPr>
              <a:t>auditory homeostasis </a:t>
            </a:r>
            <a:r>
              <a:rPr lang="en-GB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and </a:t>
            </a:r>
            <a:r>
              <a:rPr lang="en-GB" sz="5400" dirty="0">
                <a:solidFill>
                  <a:schemeClr val="accent3"/>
                </a:solidFill>
                <a:latin typeface="+mn-lt"/>
              </a:rPr>
              <a:t>auditory circadian rhythms </a:t>
            </a:r>
            <a:r>
              <a:rPr lang="en-GB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in </a:t>
            </a:r>
            <a:r>
              <a:rPr lang="en-GB" sz="5400" i="1" dirty="0">
                <a:solidFill>
                  <a:srgbClr val="EFB653"/>
                </a:solidFill>
                <a:latin typeface="+mn-lt"/>
              </a:rPr>
              <a:t>Drosophila melanogaster</a:t>
            </a:r>
          </a:p>
        </p:txBody>
      </p:sp>
    </p:spTree>
    <p:extLst>
      <p:ext uri="{BB962C8B-B14F-4D97-AF65-F5344CB8AC3E}">
        <p14:creationId xmlns:p14="http://schemas.microsoft.com/office/powerpoint/2010/main" val="20950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team Community :: Among Trees">
            <a:extLst>
              <a:ext uri="{FF2B5EF4-FFF2-40B4-BE49-F238E27FC236}">
                <a16:creationId xmlns:a16="http://schemas.microsoft.com/office/drawing/2014/main" id="{682B1B9E-ADFF-889F-FF05-F2298CCD2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48" r="27148"/>
          <a:stretch/>
        </p:blipFill>
        <p:spPr bwMode="auto">
          <a:xfrm>
            <a:off x="7368209" y="1650768"/>
            <a:ext cx="3556464" cy="35564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641D7E-8F10-4F40-8E8B-2A34312907DC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6148" name="Picture 4" descr="Among Trees #3 by Mikael Gustafsson on Dribbble">
            <a:extLst>
              <a:ext uri="{FF2B5EF4-FFF2-40B4-BE49-F238E27FC236}">
                <a16:creationId xmlns:a16="http://schemas.microsoft.com/office/drawing/2014/main" id="{C2B9A327-C9E8-9AD5-98F3-464ED158D0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1272209" y="1650768"/>
            <a:ext cx="3556464" cy="355646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5F9DA1B-1500-80AC-5A40-07C99028E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96759"/>
            <a:ext cx="6096000" cy="261241"/>
          </a:xfrm>
        </p:spPr>
        <p:txBody>
          <a:bodyPr>
            <a:noAutofit/>
          </a:bodyPr>
          <a:lstStyle/>
          <a:p>
            <a:r>
              <a:rPr lang="en-GB" sz="1300" dirty="0" err="1">
                <a:solidFill>
                  <a:schemeClr val="accent1">
                    <a:lumMod val="50000"/>
                  </a:schemeClr>
                </a:solidFill>
                <a:latin typeface="+mn-lt"/>
                <a:ea typeface="Verdana" panose="020B0604030504040204" pitchFamily="34" charset="0"/>
              </a:rPr>
              <a:t>Dribbble</a:t>
            </a:r>
            <a:r>
              <a:rPr lang="en-GB" sz="1300" dirty="0">
                <a:solidFill>
                  <a:schemeClr val="accent1">
                    <a:lumMod val="50000"/>
                  </a:schemeClr>
                </a:solidFill>
                <a:latin typeface="+mn-lt"/>
                <a:ea typeface="Verdana" panose="020B0604030504040204" pitchFamily="34" charset="0"/>
              </a:rPr>
              <a:t> (2022). at &lt;https://dribbble.com/shots/5262117-Among-Trees-3&gt;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346DEF2-3343-36C8-44B4-3C29FA02D0B0}"/>
              </a:ext>
            </a:extLst>
          </p:cNvPr>
          <p:cNvSpPr txBox="1">
            <a:spLocks/>
          </p:cNvSpPr>
          <p:nvPr/>
        </p:nvSpPr>
        <p:spPr>
          <a:xfrm>
            <a:off x="6096001" y="6596759"/>
            <a:ext cx="6096000" cy="261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3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  <a:ea typeface="Verdana" panose="020B0604030504040204" pitchFamily="34" charset="0"/>
              </a:rPr>
              <a:t>Steamcommunity.com (2022). at &lt;https://steamcommunity.com/app/897730&gt;</a:t>
            </a:r>
          </a:p>
        </p:txBody>
      </p:sp>
    </p:spTree>
    <p:extLst>
      <p:ext uri="{BB962C8B-B14F-4D97-AF65-F5344CB8AC3E}">
        <p14:creationId xmlns:p14="http://schemas.microsoft.com/office/powerpoint/2010/main" val="3831302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134EF4-F8B3-9FE7-9E3D-0D5597C023EE}"/>
              </a:ext>
            </a:extLst>
          </p:cNvPr>
          <p:cNvSpPr/>
          <p:nvPr/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D6D02-9B11-485A-A89D-C21EFC77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molecular clock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D569-9364-41BD-9493-FDE6A080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pPr marL="4572" lvl="1" indent="0">
              <a:buClr>
                <a:schemeClr val="accent1">
                  <a:lumMod val="40000"/>
                  <a:lumOff val="60000"/>
                </a:schemeClr>
              </a:buClr>
              <a:buSzPct val="100000"/>
              <a:buNone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Takahashi, J. Transcriptional architecture of the mammalian circadian clock. Nature Reviews Genetics 18, 164-179 (2016).</a:t>
            </a:r>
          </a:p>
        </p:txBody>
      </p:sp>
      <p:pic>
        <p:nvPicPr>
          <p:cNvPr id="5" name="Picture 2" descr="Figure 2">
            <a:extLst>
              <a:ext uri="{FF2B5EF4-FFF2-40B4-BE49-F238E27FC236}">
                <a16:creationId xmlns:a16="http://schemas.microsoft.com/office/drawing/2014/main" id="{DF568F40-700D-16D4-DB29-59A904E3E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5"/>
          <a:stretch/>
        </p:blipFill>
        <p:spPr bwMode="auto">
          <a:xfrm>
            <a:off x="768049" y="382964"/>
            <a:ext cx="5848050" cy="6092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53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33EB73-BFBA-3B12-DFAC-8B9C87ACD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5" t="7846"/>
          <a:stretch/>
        </p:blipFill>
        <p:spPr>
          <a:xfrm>
            <a:off x="1465006" y="880352"/>
            <a:ext cx="6230892" cy="44189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998583-E1AD-4E8E-A74A-FACC8F7B64E5}"/>
              </a:ext>
            </a:extLst>
          </p:cNvPr>
          <p:cNvSpPr txBox="1"/>
          <p:nvPr/>
        </p:nvSpPr>
        <p:spPr>
          <a:xfrm rot="2700000">
            <a:off x="1970504" y="5423215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ZT02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94422-B68E-72CC-FDC7-2BCFD3DA48E7}"/>
              </a:ext>
            </a:extLst>
          </p:cNvPr>
          <p:cNvSpPr txBox="1"/>
          <p:nvPr/>
        </p:nvSpPr>
        <p:spPr>
          <a:xfrm rot="2700000">
            <a:off x="2516855" y="5423215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FC3388-7099-D18D-F2D0-8BB5540A7BAF}"/>
              </a:ext>
            </a:extLst>
          </p:cNvPr>
          <p:cNvSpPr txBox="1"/>
          <p:nvPr/>
        </p:nvSpPr>
        <p:spPr>
          <a:xfrm rot="2700000">
            <a:off x="3033658" y="5423215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F233CF-A3F8-3833-DDAB-C63803CA3396}"/>
              </a:ext>
            </a:extLst>
          </p:cNvPr>
          <p:cNvSpPr txBox="1"/>
          <p:nvPr/>
        </p:nvSpPr>
        <p:spPr>
          <a:xfrm rot="2700000">
            <a:off x="3560067" y="5423213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ZT08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7F38D0-EC24-1499-6198-6F5582D332E4}"/>
              </a:ext>
            </a:extLst>
          </p:cNvPr>
          <p:cNvSpPr txBox="1">
            <a:spLocks/>
          </p:cNvSpPr>
          <p:nvPr/>
        </p:nvSpPr>
        <p:spPr>
          <a:xfrm rot="2700000">
            <a:off x="4070255" y="5423218"/>
            <a:ext cx="514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CDC026-590F-670E-4D03-35A518A82FE7}"/>
              </a:ext>
            </a:extLst>
          </p:cNvPr>
          <p:cNvSpPr txBox="1"/>
          <p:nvPr/>
        </p:nvSpPr>
        <p:spPr>
          <a:xfrm rot="2700000">
            <a:off x="4594194" y="5423215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ZT12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4D77C4-3327-F13A-69ED-D8DE2BF96F19}"/>
              </a:ext>
            </a:extLst>
          </p:cNvPr>
          <p:cNvSpPr txBox="1"/>
          <p:nvPr/>
        </p:nvSpPr>
        <p:spPr>
          <a:xfrm rot="2700000">
            <a:off x="5132459" y="5423213"/>
            <a:ext cx="5147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D6F89F-4AAB-E9DB-76F2-E32FF0D6ACB4}"/>
              </a:ext>
            </a:extLst>
          </p:cNvPr>
          <p:cNvSpPr txBox="1"/>
          <p:nvPr/>
        </p:nvSpPr>
        <p:spPr>
          <a:xfrm rot="2700000">
            <a:off x="5659644" y="5423211"/>
            <a:ext cx="5144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CEC5CC-AC71-57A7-38BE-CF58E7109903}"/>
              </a:ext>
            </a:extLst>
          </p:cNvPr>
          <p:cNvSpPr txBox="1"/>
          <p:nvPr/>
        </p:nvSpPr>
        <p:spPr>
          <a:xfrm rot="2700000">
            <a:off x="6145940" y="5423221"/>
            <a:ext cx="518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058513-DC1A-2567-B9FD-383EAE122A07}"/>
              </a:ext>
            </a:extLst>
          </p:cNvPr>
          <p:cNvSpPr txBox="1"/>
          <p:nvPr/>
        </p:nvSpPr>
        <p:spPr>
          <a:xfrm rot="2700000">
            <a:off x="6690524" y="5423208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0A2801-3D81-E5B0-E90A-B3F25926D204}"/>
              </a:ext>
            </a:extLst>
          </p:cNvPr>
          <p:cNvSpPr txBox="1"/>
          <p:nvPr/>
        </p:nvSpPr>
        <p:spPr>
          <a:xfrm rot="2700000">
            <a:off x="7193069" y="5423221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ZT22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9F48AE-9890-2972-29C6-18DDB3B233BE}"/>
              </a:ext>
            </a:extLst>
          </p:cNvPr>
          <p:cNvSpPr/>
          <p:nvPr/>
        </p:nvSpPr>
        <p:spPr>
          <a:xfrm>
            <a:off x="4761116" y="878836"/>
            <a:ext cx="2934782" cy="4420462"/>
          </a:xfrm>
          <a:prstGeom prst="rect">
            <a:avLst/>
          </a:prstGeom>
          <a:solidFill>
            <a:schemeClr val="tx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latin typeface="Franklin Gothic Demi" panose="020B07030201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4CE084-9D33-6217-DFDD-786947BA5560}"/>
              </a:ext>
            </a:extLst>
          </p:cNvPr>
          <p:cNvSpPr txBox="1"/>
          <p:nvPr/>
        </p:nvSpPr>
        <p:spPr>
          <a:xfrm rot="2700000">
            <a:off x="1435082" y="5423215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ZT00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70DA0B-4431-4064-9688-08B4EB21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clock genes cycle in the antenna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77AED9-10FE-4A7B-BA83-E3088714929E}"/>
              </a:ext>
            </a:extLst>
          </p:cNvPr>
          <p:cNvSpPr txBox="1">
            <a:spLocks/>
          </p:cNvSpPr>
          <p:nvPr/>
        </p:nvSpPr>
        <p:spPr>
          <a:xfrm>
            <a:off x="8173212" y="2419773"/>
            <a:ext cx="3401568" cy="335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unpublished data (Jason Somers)</a:t>
            </a:r>
          </a:p>
          <a:p>
            <a:pPr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</a:pPr>
            <a:endParaRPr lang="en-GB" sz="1600" dirty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AC3DF05-9CDF-0483-DCAA-F96B27BBC844}"/>
              </a:ext>
            </a:extLst>
          </p:cNvPr>
          <p:cNvSpPr txBox="1">
            <a:spLocks/>
          </p:cNvSpPr>
          <p:nvPr/>
        </p:nvSpPr>
        <p:spPr>
          <a:xfrm>
            <a:off x="1182239" y="3361266"/>
            <a:ext cx="278459" cy="326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</a:pPr>
            <a:r>
              <a:rPr lang="en-GB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0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94B7CC3-CD65-18BF-AA8D-FD9D01790598}"/>
              </a:ext>
            </a:extLst>
          </p:cNvPr>
          <p:cNvSpPr txBox="1">
            <a:spLocks/>
          </p:cNvSpPr>
          <p:nvPr/>
        </p:nvSpPr>
        <p:spPr>
          <a:xfrm>
            <a:off x="1107524" y="4587050"/>
            <a:ext cx="357482" cy="3254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</a:pPr>
            <a:r>
              <a:rPr lang="en-GB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-1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D5371B9-C7FC-AD9E-3FF6-41CDAAAFC52D}"/>
              </a:ext>
            </a:extLst>
          </p:cNvPr>
          <p:cNvSpPr txBox="1">
            <a:spLocks/>
          </p:cNvSpPr>
          <p:nvPr/>
        </p:nvSpPr>
        <p:spPr>
          <a:xfrm>
            <a:off x="1182238" y="2135482"/>
            <a:ext cx="278459" cy="326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</a:pPr>
            <a:r>
              <a:rPr lang="en-GB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1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B3044024-F1E7-A3C8-C08C-F3690AE0A986}"/>
              </a:ext>
            </a:extLst>
          </p:cNvPr>
          <p:cNvSpPr txBox="1">
            <a:spLocks/>
          </p:cNvSpPr>
          <p:nvPr/>
        </p:nvSpPr>
        <p:spPr>
          <a:xfrm>
            <a:off x="1184755" y="915959"/>
            <a:ext cx="278459" cy="326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</a:pPr>
            <a:r>
              <a:rPr lang="en-GB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lt"/>
              </a:rPr>
              <a:t>2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3F8C9B2B-2E24-F6F8-9E23-12C2B75382BC}"/>
              </a:ext>
            </a:extLst>
          </p:cNvPr>
          <p:cNvSpPr txBox="1">
            <a:spLocks/>
          </p:cNvSpPr>
          <p:nvPr/>
        </p:nvSpPr>
        <p:spPr>
          <a:xfrm rot="16200000">
            <a:off x="-780608" y="3198047"/>
            <a:ext cx="3492147" cy="326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</a:pP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mean rel. </a:t>
            </a:r>
            <a:r>
              <a:rPr lang="en-GB" sz="1600" dirty="0" err="1">
                <a:solidFill>
                  <a:schemeClr val="accent1">
                    <a:lumMod val="50000"/>
                  </a:schemeClr>
                </a:solidFill>
                <a:latin typeface="+mn-lt"/>
              </a:rPr>
              <a:t>quant.±SEM</a:t>
            </a: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2163D42E-B03E-3C1B-57CB-1543978CE518}"/>
              </a:ext>
            </a:extLst>
          </p:cNvPr>
          <p:cNvSpPr txBox="1">
            <a:spLocks/>
          </p:cNvSpPr>
          <p:nvPr/>
        </p:nvSpPr>
        <p:spPr>
          <a:xfrm>
            <a:off x="2843063" y="5890256"/>
            <a:ext cx="3492147" cy="3264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</a:pPr>
            <a:r>
              <a:rPr lang="en-GB" sz="16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zeitgeber time</a:t>
            </a:r>
          </a:p>
        </p:txBody>
      </p:sp>
    </p:spTree>
    <p:extLst>
      <p:ext uri="{BB962C8B-B14F-4D97-AF65-F5344CB8AC3E}">
        <p14:creationId xmlns:p14="http://schemas.microsoft.com/office/powerpoint/2010/main" val="1727067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8920-545D-4ADE-9EBC-2E330BD9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596980"/>
            <a:ext cx="10780776" cy="335584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significance of </a:t>
            </a:r>
            <a:r>
              <a:rPr lang="en-GB" sz="5400" i="1" dirty="0">
                <a:solidFill>
                  <a:schemeClr val="accent2"/>
                </a:solidFill>
                <a:latin typeface="+mn-lt"/>
              </a:rPr>
              <a:t>Naam</a:t>
            </a:r>
            <a:r>
              <a:rPr lang="en-GB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to auditory homeostasis and auditory circadian rhythms in </a:t>
            </a:r>
            <a:r>
              <a:rPr lang="en-GB" sz="54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Drosophila melanogaster</a:t>
            </a:r>
          </a:p>
        </p:txBody>
      </p:sp>
    </p:spTree>
    <p:extLst>
      <p:ext uri="{BB962C8B-B14F-4D97-AF65-F5344CB8AC3E}">
        <p14:creationId xmlns:p14="http://schemas.microsoft.com/office/powerpoint/2010/main" val="434290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134EF4-F8B3-9FE7-9E3D-0D5597C023EE}"/>
              </a:ext>
            </a:extLst>
          </p:cNvPr>
          <p:cNvSpPr/>
          <p:nvPr/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D6D02-9B11-485A-A89D-C21EFC77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↓</a:t>
            </a:r>
            <a:r>
              <a:rPr lang="en-GB" sz="4000" i="1" dirty="0">
                <a:solidFill>
                  <a:srgbClr val="FFFFFF"/>
                </a:solidFill>
              </a:rPr>
              <a:t>Naam</a:t>
            </a:r>
            <a:r>
              <a:rPr lang="en-GB" sz="4000" dirty="0">
                <a:solidFill>
                  <a:srgbClr val="FFFFFF"/>
                </a:solidFill>
              </a:rPr>
              <a:t> is implicated in ARHL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D569-9364-41BD-9493-FDE6A080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pPr marL="4572" lvl="1" indent="0">
              <a:buClr>
                <a:schemeClr val="accent1">
                  <a:lumMod val="40000"/>
                  <a:lumOff val="60000"/>
                </a:schemeClr>
              </a:buClr>
              <a:buSzPct val="100000"/>
              <a:buNone/>
            </a:pP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Keder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A. et al. Homeostatic maintenance and age-related functional decline in the Drosophila ear. Sci Rep 10, 7431 (2020).</a:t>
            </a:r>
          </a:p>
        </p:txBody>
      </p:sp>
      <p:pic>
        <p:nvPicPr>
          <p:cNvPr id="1026" name="Picture 2" descr="Figure 2">
            <a:extLst>
              <a:ext uri="{FF2B5EF4-FFF2-40B4-BE49-F238E27FC236}">
                <a16:creationId xmlns:a16="http://schemas.microsoft.com/office/drawing/2014/main" id="{D01F7ED6-B90E-18AC-6AA5-93D3D630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124" y="342846"/>
            <a:ext cx="5073580" cy="617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534421-154A-B929-EFF8-DDD9922584CA}"/>
              </a:ext>
            </a:extLst>
          </p:cNvPr>
          <p:cNvSpPr/>
          <p:nvPr/>
        </p:nvSpPr>
        <p:spPr>
          <a:xfrm>
            <a:off x="1386673" y="342846"/>
            <a:ext cx="221063" cy="1566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3ABEF-3CC1-1C3C-4307-E1CD78C17F7A}"/>
              </a:ext>
            </a:extLst>
          </p:cNvPr>
          <p:cNvSpPr/>
          <p:nvPr/>
        </p:nvSpPr>
        <p:spPr>
          <a:xfrm>
            <a:off x="1395883" y="2723103"/>
            <a:ext cx="221063" cy="3102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15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134EF4-F8B3-9FE7-9E3D-0D5597C023EE}"/>
              </a:ext>
            </a:extLst>
          </p:cNvPr>
          <p:cNvSpPr/>
          <p:nvPr/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D6D02-9B11-485A-A89D-C21EFC77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GB" sz="4000" i="1" dirty="0">
                <a:solidFill>
                  <a:srgbClr val="FFFFFF"/>
                </a:solidFill>
              </a:rPr>
              <a:t>Naam</a:t>
            </a:r>
            <a:r>
              <a:rPr lang="en-GB" sz="4000" dirty="0">
                <a:solidFill>
                  <a:srgbClr val="FFFFFF"/>
                </a:solidFill>
              </a:rPr>
              <a:t> cycles!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D569-9364-41BD-9493-FDE6A080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pPr marL="4572" lvl="1" indent="0">
              <a:buClr>
                <a:schemeClr val="accent1">
                  <a:lumMod val="40000"/>
                  <a:lumOff val="60000"/>
                </a:schemeClr>
              </a:buClr>
              <a:buSzPct val="100000"/>
              <a:buNone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Unpublished data: RNA sequencing of JO at 4-hour intervals (each data point is the mean of a biological triplicate of 280 JOs) in the circadian day across 48h reveals oscillatory concentrations of Naam RNA products, indicating circadian-regulated transcription of Naam. AGBE,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GlyP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GlyS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and Pgm1 were identified as Naam protein-interaction partners using the STRING protein association network database.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534421-154A-B929-EFF8-DDD9922584CA}"/>
              </a:ext>
            </a:extLst>
          </p:cNvPr>
          <p:cNvSpPr/>
          <p:nvPr/>
        </p:nvSpPr>
        <p:spPr>
          <a:xfrm>
            <a:off x="1386673" y="342846"/>
            <a:ext cx="221063" cy="1566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3ABEF-3CC1-1C3C-4307-E1CD78C17F7A}"/>
              </a:ext>
            </a:extLst>
          </p:cNvPr>
          <p:cNvSpPr/>
          <p:nvPr/>
        </p:nvSpPr>
        <p:spPr>
          <a:xfrm>
            <a:off x="1395883" y="2723103"/>
            <a:ext cx="221063" cy="3102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8CE1E6C-67DC-3AD0-97EF-46F4230A4E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8"/>
          <a:stretch/>
        </p:blipFill>
        <p:spPr>
          <a:xfrm>
            <a:off x="315010" y="499533"/>
            <a:ext cx="6839417" cy="59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9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6DF2-8EAE-0367-6845-AF08B99E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5400" dirty="0">
                <a:solidFill>
                  <a:schemeClr val="bg1"/>
                </a:solidFill>
              </a:rPr>
              <a:t>in summary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0159-D306-3681-BCD9-EA4BDE233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fruit fly hearing has a circadian rhythm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this rhythm may be a signature of auditory homeostasis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this rhythm is likely controlled by a peripheral antennal clock</a:t>
            </a:r>
          </a:p>
          <a:p>
            <a:pPr marL="457200" indent="-457200">
              <a:buFont typeface="+mj-lt"/>
              <a:buAutoNum type="arabicPeriod"/>
            </a:pPr>
            <a:r>
              <a:rPr lang="en-GB" i="1" dirty="0">
                <a:solidFill>
                  <a:schemeClr val="accent1">
                    <a:lumMod val="75000"/>
                  </a:schemeClr>
                </a:solidFill>
              </a:rPr>
              <a:t>Naam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 may play a role in the clock’s homeostatic control arms</a:t>
            </a:r>
          </a:p>
          <a:p>
            <a:pPr marL="457200" indent="-457200">
              <a:buFont typeface="+mj-lt"/>
              <a:buAutoNum type="arabicPeriod"/>
            </a:pP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942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8920-545D-4ADE-9EBC-2E330BD9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596980"/>
            <a:ext cx="10780776" cy="335584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</a:t>
            </a:r>
            <a:r>
              <a:rPr lang="en-GB" sz="4400" baseline="-25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		</a:t>
            </a:r>
            <a:r>
              <a:rPr lang="en-GB" sz="4400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Naam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44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kd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will affect auditory rhythm</a:t>
            </a:r>
            <a:b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r>
              <a:rPr lang="en-GB" sz="4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</a:t>
            </a:r>
            <a:r>
              <a:rPr lang="en-GB" sz="4400" baseline="-25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		</a:t>
            </a:r>
            <a:r>
              <a:rPr lang="en-GB" sz="4400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Naam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44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kd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will affect auditory function</a:t>
            </a:r>
            <a:endParaRPr lang="en-GB" sz="4400" i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9195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Diagram, timeline&#10;&#10;Description automatically generated">
            <a:extLst>
              <a:ext uri="{FF2B5EF4-FFF2-40B4-BE49-F238E27FC236}">
                <a16:creationId xmlns:a16="http://schemas.microsoft.com/office/drawing/2014/main" id="{8441615C-B906-3ED6-9180-DE6060FD5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43" y="0"/>
            <a:ext cx="11862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4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EE62085-BFE8-9194-F1E5-CB920A542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" r="90452" b="73233"/>
          <a:stretch/>
        </p:blipFill>
        <p:spPr>
          <a:xfrm>
            <a:off x="230379" y="910412"/>
            <a:ext cx="995308" cy="5081956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008CDA2-8FC0-4586-DB81-8A144711AF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591" y="910411"/>
            <a:ext cx="10774849" cy="2821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8A18A3-09C2-B0C8-9185-EF83F956C2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03"/>
          <a:stretch/>
        </p:blipFill>
        <p:spPr>
          <a:xfrm>
            <a:off x="1157591" y="3428999"/>
            <a:ext cx="10774849" cy="259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6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8920-545D-4ADE-9EBC-2E330BD9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596980"/>
            <a:ext cx="10780776" cy="335584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significance of </a:t>
            </a:r>
            <a:r>
              <a:rPr lang="en-GB" sz="5400" i="1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Naam</a:t>
            </a:r>
            <a:r>
              <a:rPr lang="en-GB" sz="54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to auditory homeostasis and auditory circadian rhythms in </a:t>
            </a:r>
            <a:r>
              <a:rPr lang="en-GB" sz="5400" i="1" dirty="0">
                <a:solidFill>
                  <a:srgbClr val="EFB653"/>
                </a:solidFill>
                <a:latin typeface="+mn-lt"/>
              </a:rPr>
              <a:t>Drosophila melanogaster</a:t>
            </a:r>
          </a:p>
        </p:txBody>
      </p:sp>
    </p:spTree>
    <p:extLst>
      <p:ext uri="{BB962C8B-B14F-4D97-AF65-F5344CB8AC3E}">
        <p14:creationId xmlns:p14="http://schemas.microsoft.com/office/powerpoint/2010/main" val="117348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EE62085-BFE8-9194-F1E5-CB920A542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251069" y="494852"/>
            <a:ext cx="7689862" cy="594611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495448F-2BAB-B157-1E97-4BFB23D3D2C4}"/>
              </a:ext>
            </a:extLst>
          </p:cNvPr>
          <p:cNvSpPr/>
          <p:nvPr/>
        </p:nvSpPr>
        <p:spPr>
          <a:xfrm>
            <a:off x="2251069" y="387927"/>
            <a:ext cx="113440" cy="351905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37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EE62085-BFE8-9194-F1E5-CB920A542D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50000" b="20014"/>
          <a:stretch/>
        </p:blipFill>
        <p:spPr>
          <a:xfrm>
            <a:off x="1949320" y="155642"/>
            <a:ext cx="7718788" cy="3643349"/>
          </a:xfrm>
          <a:prstGeom prst="rect">
            <a:avLst/>
          </a:prstGeom>
        </p:spPr>
      </p:pic>
      <p:pic>
        <p:nvPicPr>
          <p:cNvPr id="2" name="Picture 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3437DC8-844D-758C-D59E-775201235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" t="80866"/>
          <a:stretch/>
        </p:blipFill>
        <p:spPr>
          <a:xfrm>
            <a:off x="959186" y="3798991"/>
            <a:ext cx="8675469" cy="26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85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03437DC8-844D-758C-D59E-775201235E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7" t="80866" r="27782"/>
          <a:stretch/>
        </p:blipFill>
        <p:spPr>
          <a:xfrm>
            <a:off x="4852639" y="2122520"/>
            <a:ext cx="2486722" cy="261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2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text, indoor, map&#10;&#10;Description automatically generated">
            <a:extLst>
              <a:ext uri="{FF2B5EF4-FFF2-40B4-BE49-F238E27FC236}">
                <a16:creationId xmlns:a16="http://schemas.microsoft.com/office/drawing/2014/main" id="{EB85BCC4-2C2F-F2EC-3508-62491114C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4" y="1271286"/>
            <a:ext cx="10755226" cy="43154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9D45A-6A76-69BD-7DFF-49CB1E788DE1}"/>
              </a:ext>
            </a:extLst>
          </p:cNvPr>
          <p:cNvSpPr/>
          <p:nvPr/>
        </p:nvSpPr>
        <p:spPr>
          <a:xfrm>
            <a:off x="8090132" y="1157004"/>
            <a:ext cx="3454843" cy="431542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196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text, indoor, map&#10;&#10;Description automatically generated">
            <a:extLst>
              <a:ext uri="{FF2B5EF4-FFF2-40B4-BE49-F238E27FC236}">
                <a16:creationId xmlns:a16="http://schemas.microsoft.com/office/drawing/2014/main" id="{EB85BCC4-2C2F-F2EC-3508-62491114C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4" y="1271286"/>
            <a:ext cx="10755226" cy="43154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9D45A-6A76-69BD-7DFF-49CB1E788DE1}"/>
              </a:ext>
            </a:extLst>
          </p:cNvPr>
          <p:cNvSpPr/>
          <p:nvPr/>
        </p:nvSpPr>
        <p:spPr>
          <a:xfrm>
            <a:off x="8090132" y="1157004"/>
            <a:ext cx="3454843" cy="431542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20F9EF-281A-9EB3-B46D-D063F12EA103}"/>
              </a:ext>
            </a:extLst>
          </p:cNvPr>
          <p:cNvSpPr/>
          <p:nvPr/>
        </p:nvSpPr>
        <p:spPr>
          <a:xfrm>
            <a:off x="2871387" y="2760291"/>
            <a:ext cx="636661" cy="271213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4FCD-5B3F-E792-84A5-D0F0ECEF9FCD}"/>
              </a:ext>
            </a:extLst>
          </p:cNvPr>
          <p:cNvSpPr/>
          <p:nvPr/>
        </p:nvSpPr>
        <p:spPr>
          <a:xfrm>
            <a:off x="4139219" y="2760290"/>
            <a:ext cx="636661" cy="271213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A8961F-5790-971B-1269-E5371BC11C9D}"/>
              </a:ext>
            </a:extLst>
          </p:cNvPr>
          <p:cNvSpPr/>
          <p:nvPr/>
        </p:nvSpPr>
        <p:spPr>
          <a:xfrm>
            <a:off x="6087291" y="2912691"/>
            <a:ext cx="636661" cy="271213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F945C-61DE-E162-8242-2D6DA1DA1178}"/>
              </a:ext>
            </a:extLst>
          </p:cNvPr>
          <p:cNvSpPr/>
          <p:nvPr/>
        </p:nvSpPr>
        <p:spPr>
          <a:xfrm>
            <a:off x="7355123" y="2912690"/>
            <a:ext cx="636662" cy="271213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9618E5-9EC6-558D-7D8C-32C8DA75E0DE}"/>
              </a:ext>
            </a:extLst>
          </p:cNvPr>
          <p:cNvSpPr/>
          <p:nvPr/>
        </p:nvSpPr>
        <p:spPr>
          <a:xfrm rot="911746">
            <a:off x="2953529" y="3142483"/>
            <a:ext cx="472376" cy="151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182DED-6F8C-A377-4C46-B6895C95BA88}"/>
              </a:ext>
            </a:extLst>
          </p:cNvPr>
          <p:cNvSpPr/>
          <p:nvPr/>
        </p:nvSpPr>
        <p:spPr>
          <a:xfrm rot="20696960">
            <a:off x="6169433" y="3487741"/>
            <a:ext cx="472376" cy="151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368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picture containing text, indoor, map&#10;&#10;Description automatically generated">
            <a:extLst>
              <a:ext uri="{FF2B5EF4-FFF2-40B4-BE49-F238E27FC236}">
                <a16:creationId xmlns:a16="http://schemas.microsoft.com/office/drawing/2014/main" id="{EB85BCC4-2C2F-F2EC-3508-62491114CF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4" y="1271286"/>
            <a:ext cx="10755226" cy="43154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9D45A-6A76-69BD-7DFF-49CB1E788DE1}"/>
              </a:ext>
            </a:extLst>
          </p:cNvPr>
          <p:cNvSpPr/>
          <p:nvPr/>
        </p:nvSpPr>
        <p:spPr>
          <a:xfrm>
            <a:off x="8090132" y="1157004"/>
            <a:ext cx="3454843" cy="431542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20F9EF-281A-9EB3-B46D-D063F12EA103}"/>
              </a:ext>
            </a:extLst>
          </p:cNvPr>
          <p:cNvSpPr/>
          <p:nvPr/>
        </p:nvSpPr>
        <p:spPr>
          <a:xfrm>
            <a:off x="2245749" y="2760291"/>
            <a:ext cx="636661" cy="271213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7F4FCD-5B3F-E792-84A5-D0F0ECEF9FCD}"/>
              </a:ext>
            </a:extLst>
          </p:cNvPr>
          <p:cNvSpPr/>
          <p:nvPr/>
        </p:nvSpPr>
        <p:spPr>
          <a:xfrm>
            <a:off x="3513581" y="2760290"/>
            <a:ext cx="636661" cy="271213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A8961F-5790-971B-1269-E5371BC11C9D}"/>
              </a:ext>
            </a:extLst>
          </p:cNvPr>
          <p:cNvSpPr/>
          <p:nvPr/>
        </p:nvSpPr>
        <p:spPr>
          <a:xfrm>
            <a:off x="5461653" y="2912691"/>
            <a:ext cx="636661" cy="271213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54F945C-61DE-E162-8242-2D6DA1DA1178}"/>
              </a:ext>
            </a:extLst>
          </p:cNvPr>
          <p:cNvSpPr/>
          <p:nvPr/>
        </p:nvSpPr>
        <p:spPr>
          <a:xfrm>
            <a:off x="6729485" y="2912690"/>
            <a:ext cx="636662" cy="2712139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9618E5-9EC6-558D-7D8C-32C8DA75E0DE}"/>
              </a:ext>
            </a:extLst>
          </p:cNvPr>
          <p:cNvSpPr/>
          <p:nvPr/>
        </p:nvSpPr>
        <p:spPr>
          <a:xfrm rot="714874">
            <a:off x="3595723" y="3078315"/>
            <a:ext cx="472376" cy="151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B182DED-6F8C-A377-4C46-B6895C95BA88}"/>
              </a:ext>
            </a:extLst>
          </p:cNvPr>
          <p:cNvSpPr/>
          <p:nvPr/>
        </p:nvSpPr>
        <p:spPr>
          <a:xfrm rot="21044185">
            <a:off x="6811628" y="3357275"/>
            <a:ext cx="472376" cy="1510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422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8920-545D-4ADE-9EBC-2E330BD9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596980"/>
            <a:ext cx="10780776" cy="335584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</a:t>
            </a:r>
            <a:r>
              <a:rPr lang="en-GB" sz="4400" baseline="-25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		</a:t>
            </a:r>
            <a:r>
              <a:rPr lang="en-GB" sz="4400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Naam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44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kd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will affect auditory rhythm</a:t>
            </a:r>
            <a:b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r>
              <a:rPr lang="en-GB" sz="4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</a:t>
            </a:r>
            <a:r>
              <a:rPr lang="en-GB" sz="4400" baseline="-25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		</a:t>
            </a:r>
            <a:r>
              <a:rPr lang="en-GB" sz="4400" i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Naam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</a:t>
            </a:r>
            <a:r>
              <a:rPr lang="en-GB" sz="4400" dirty="0" err="1">
                <a:solidFill>
                  <a:schemeClr val="accent1">
                    <a:lumMod val="75000"/>
                  </a:schemeClr>
                </a:solidFill>
                <a:latin typeface="+mn-lt"/>
              </a:rPr>
              <a:t>kd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 will affect auditory function</a:t>
            </a:r>
            <a:endParaRPr lang="en-GB" sz="4400" i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6857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8920-545D-4ADE-9EBC-2E330BD9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596980"/>
            <a:ext cx="10780776" cy="3355848"/>
          </a:xfrm>
        </p:spPr>
        <p:txBody>
          <a:bodyPr>
            <a:noAutofit/>
          </a:bodyPr>
          <a:lstStyle/>
          <a:p>
            <a:r>
              <a:rPr lang="en-GB" sz="4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</a:t>
            </a:r>
            <a:r>
              <a:rPr lang="en-GB" sz="4400" baseline="-25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1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		null refuted (small effect)</a:t>
            </a:r>
            <a:b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r>
              <a:rPr lang="en-GB" sz="44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h</a:t>
            </a:r>
            <a:r>
              <a:rPr lang="en-GB" sz="4400" baseline="-25000" dirty="0">
                <a:solidFill>
                  <a:schemeClr val="accent1">
                    <a:lumMod val="50000"/>
                  </a:schemeClr>
                </a:solidFill>
                <a:latin typeface="+mn-lt"/>
              </a:rPr>
              <a:t>2</a:t>
            </a:r>
            <a:r>
              <a:rPr lang="en-GB" sz="4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		null refuted (large effect)</a:t>
            </a:r>
          </a:p>
        </p:txBody>
      </p:sp>
    </p:spTree>
    <p:extLst>
      <p:ext uri="{BB962C8B-B14F-4D97-AF65-F5344CB8AC3E}">
        <p14:creationId xmlns:p14="http://schemas.microsoft.com/office/powerpoint/2010/main" val="673506485"/>
      </p:ext>
    </p:extLst>
  </p:cSld>
  <p:clrMapOvr>
    <a:masterClrMapping/>
  </p:clrMapOvr>
  <p:transition spd="slow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8920-545D-4ADE-9EBC-2E330BD9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596980"/>
            <a:ext cx="10780776" cy="335584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discussion</a:t>
            </a:r>
            <a:endParaRPr lang="en-GB" sz="5400" i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7949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134EF4-F8B3-9FE7-9E3D-0D5597C023EE}"/>
              </a:ext>
            </a:extLst>
          </p:cNvPr>
          <p:cNvSpPr/>
          <p:nvPr/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D6D02-9B11-485A-A89D-C21EFC77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GB" sz="4000" i="1" dirty="0">
                <a:solidFill>
                  <a:srgbClr val="FFFFFF"/>
                </a:solidFill>
              </a:rPr>
              <a:t>Naam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D569-9364-41BD-9493-FDE6A080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pPr marL="4572" lvl="1" indent="0">
              <a:buClr>
                <a:schemeClr val="accent1">
                  <a:lumMod val="40000"/>
                  <a:lumOff val="60000"/>
                </a:schemeClr>
              </a:buClr>
              <a:buSzPct val="100000"/>
              <a:buNone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Imai, S. &amp;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Guarente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L. It takes two to tango: NAD+ and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sirtuins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in aging/longevity control.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npj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Aging Mech Dis 2, 1–6 (2016).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534421-154A-B929-EFF8-DDD9922584CA}"/>
              </a:ext>
            </a:extLst>
          </p:cNvPr>
          <p:cNvSpPr/>
          <p:nvPr/>
        </p:nvSpPr>
        <p:spPr>
          <a:xfrm>
            <a:off x="1386673" y="342846"/>
            <a:ext cx="221063" cy="1566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3ABEF-3CC1-1C3C-4307-E1CD78C17F7A}"/>
              </a:ext>
            </a:extLst>
          </p:cNvPr>
          <p:cNvSpPr/>
          <p:nvPr/>
        </p:nvSpPr>
        <p:spPr>
          <a:xfrm>
            <a:off x="1395883" y="2723103"/>
            <a:ext cx="221063" cy="3102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2052" name="Picture 4" descr="Figure 1">
            <a:extLst>
              <a:ext uri="{FF2B5EF4-FFF2-40B4-BE49-F238E27FC236}">
                <a16:creationId xmlns:a16="http://schemas.microsoft.com/office/drawing/2014/main" id="{02376A05-4868-EDC6-5CE3-02257C96A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73" y="1459653"/>
            <a:ext cx="6577999" cy="359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5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B6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ow to get rid of fruit flies — and stop them before they appear - The  Washington Post">
            <a:extLst>
              <a:ext uri="{FF2B5EF4-FFF2-40B4-BE49-F238E27FC236}">
                <a16:creationId xmlns:a16="http://schemas.microsoft.com/office/drawing/2014/main" id="{92C82AB3-87F4-0DC8-C11F-D690F043A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307" y="1383061"/>
            <a:ext cx="7087385" cy="4724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EF59CE0-0CAB-5870-FCF3-2293D2E9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9909"/>
            <a:ext cx="10743068" cy="287517"/>
          </a:xfrm>
        </p:spPr>
        <p:txBody>
          <a:bodyPr>
            <a:normAutofit fontScale="90000"/>
          </a:bodyPr>
          <a:lstStyle/>
          <a:p>
            <a:br>
              <a:rPr lang="en-GB" dirty="0">
                <a:solidFill>
                  <a:srgbClr val="DA9314"/>
                </a:solidFill>
              </a:rPr>
            </a:br>
            <a:r>
              <a:rPr lang="da-DK" sz="1400" dirty="0">
                <a:solidFill>
                  <a:srgbClr val="DA9314"/>
                </a:solidFill>
              </a:rPr>
              <a:t>(2022). at &lt;https://www.washingtonpost.com/food/2022/05/16/fruit-flies-trap-prevent/&gt;</a:t>
            </a:r>
            <a:endParaRPr lang="en-GB" dirty="0">
              <a:solidFill>
                <a:srgbClr val="DA931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62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ip dir="r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134EF4-F8B3-9FE7-9E3D-0D5597C023EE}"/>
              </a:ext>
            </a:extLst>
          </p:cNvPr>
          <p:cNvSpPr/>
          <p:nvPr/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D6D02-9B11-485A-A89D-C21EFC77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GB" sz="4000" i="1" dirty="0" err="1">
                <a:solidFill>
                  <a:srgbClr val="FFFFFF"/>
                </a:solidFill>
              </a:rPr>
              <a:t>Nampt</a:t>
            </a:r>
            <a:endParaRPr lang="en-GB" sz="4000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D569-9364-41BD-9493-FDE6A080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pPr marL="4572" lvl="1" indent="0">
              <a:buClr>
                <a:schemeClr val="accent1">
                  <a:lumMod val="40000"/>
                  <a:lumOff val="60000"/>
                </a:schemeClr>
              </a:buClr>
              <a:buSzPct val="100000"/>
              <a:buNone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Imai, S. &amp;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Guarente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L. It takes two to tango: NAD+ and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sirtuins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in aging/longevity control. </a:t>
            </a:r>
            <a:r>
              <a:rPr lang="en-GB" sz="16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npj</a:t>
            </a: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Aging Mech Dis 2, 1–6 (2016).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534421-154A-B929-EFF8-DDD9922584CA}"/>
              </a:ext>
            </a:extLst>
          </p:cNvPr>
          <p:cNvSpPr/>
          <p:nvPr/>
        </p:nvSpPr>
        <p:spPr>
          <a:xfrm>
            <a:off x="1386673" y="342846"/>
            <a:ext cx="221063" cy="1566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3ABEF-3CC1-1C3C-4307-E1CD78C17F7A}"/>
              </a:ext>
            </a:extLst>
          </p:cNvPr>
          <p:cNvSpPr/>
          <p:nvPr/>
        </p:nvSpPr>
        <p:spPr>
          <a:xfrm>
            <a:off x="1395883" y="2723103"/>
            <a:ext cx="221063" cy="31028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Book"/>
              <a:ea typeface="+mn-ea"/>
              <a:cs typeface="+mn-cs"/>
            </a:endParaRPr>
          </a:p>
        </p:txBody>
      </p:sp>
      <p:pic>
        <p:nvPicPr>
          <p:cNvPr id="2050" name="Picture 2" descr="Figure 3">
            <a:extLst>
              <a:ext uri="{FF2B5EF4-FFF2-40B4-BE49-F238E27FC236}">
                <a16:creationId xmlns:a16="http://schemas.microsoft.com/office/drawing/2014/main" id="{DB114FF1-2844-12FC-8D61-CE81F0F4C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39" y="1166474"/>
            <a:ext cx="6777895" cy="4525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28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D8920-545D-4ADE-9EBC-2E330BD95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12" y="1596980"/>
            <a:ext cx="10780776" cy="3355848"/>
          </a:xfrm>
        </p:spPr>
        <p:txBody>
          <a:bodyPr>
            <a:noAutofit/>
          </a:bodyPr>
          <a:lstStyle/>
          <a:p>
            <a:r>
              <a:rPr lang="en-GB" sz="5400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thank you =)</a:t>
            </a:r>
            <a:endParaRPr lang="en-GB" sz="5400" i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41954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11620-10EA-4650-970B-84858F08B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tx2">
              <a:lumMod val="90000"/>
              <a:lumOff val="10000"/>
            </a:schemeClr>
          </a:solidFill>
        </p:spPr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F7EE34-C7F7-F5D0-92C0-1FA5D315B782}"/>
              </a:ext>
            </a:extLst>
          </p:cNvPr>
          <p:cNvSpPr txBox="1"/>
          <p:nvPr/>
        </p:nvSpPr>
        <p:spPr>
          <a:xfrm>
            <a:off x="31595" y="2434643"/>
            <a:ext cx="12160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Franklin Gothic Demi" panose="020B0703020102020204" pitchFamily="34" charset="0"/>
              </a:rPr>
              <a:t>gene			➞			mRNA			➞			protein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40062-179A-4666-819F-D0C5BF9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2" y="5844617"/>
            <a:ext cx="10780776" cy="544397"/>
          </a:xfrm>
        </p:spPr>
        <p:txBody>
          <a:bodyPr>
            <a:normAutofit/>
          </a:bodyPr>
          <a:lstStyle/>
          <a:p>
            <a:r>
              <a:rPr lang="en-GB" dirty="0"/>
              <a:t>transcription-translation feedback loop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92D315-E3DA-BC68-7A17-A23946318693}"/>
              </a:ext>
            </a:extLst>
          </p:cNvPr>
          <p:cNvGrpSpPr/>
          <p:nvPr/>
        </p:nvGrpSpPr>
        <p:grpSpPr>
          <a:xfrm>
            <a:off x="2698677" y="2272094"/>
            <a:ext cx="6596150" cy="91730"/>
            <a:chOff x="2698677" y="2272094"/>
            <a:chExt cx="6596150" cy="91730"/>
          </a:xfrm>
        </p:grpSpPr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04732D9F-38F1-8B86-DD81-154F38C6E2EA}"/>
                </a:ext>
              </a:extLst>
            </p:cNvPr>
            <p:cNvSpPr/>
            <p:nvPr/>
          </p:nvSpPr>
          <p:spPr>
            <a:xfrm rot="5400000">
              <a:off x="5977871" y="-953151"/>
              <a:ext cx="91711" cy="6542201"/>
            </a:xfrm>
            <a:prstGeom prst="leftBracket">
              <a:avLst/>
            </a:prstGeom>
            <a:ln w="19050">
              <a:solidFill>
                <a:srgbClr val="E12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3B091F4-BE1C-BD7F-E858-79BC7CA40833}"/>
                </a:ext>
              </a:extLst>
            </p:cNvPr>
            <p:cNvCxnSpPr>
              <a:cxnSpLocks/>
            </p:cNvCxnSpPr>
            <p:nvPr/>
          </p:nvCxnSpPr>
          <p:spPr>
            <a:xfrm>
              <a:off x="2698677" y="2363824"/>
              <a:ext cx="126460" cy="0"/>
            </a:xfrm>
            <a:prstGeom prst="line">
              <a:avLst/>
            </a:prstGeom>
            <a:ln w="19050">
              <a:solidFill>
                <a:srgbClr val="E12C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8D885ED6-7CB8-1329-5BAB-FE8B5785A639}"/>
              </a:ext>
            </a:extLst>
          </p:cNvPr>
          <p:cNvSpPr/>
          <p:nvPr/>
        </p:nvSpPr>
        <p:spPr>
          <a:xfrm>
            <a:off x="8691417" y="2525591"/>
            <a:ext cx="1191491" cy="351879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701898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4" presetClass="entr" presetSubtype="5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0"/>
                            </p:stCondLst>
                            <p:childTnLst>
                              <p:par>
                                <p:cTn id="20" presetID="10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6" grpId="0" animBg="1"/>
      <p:bldP spid="6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7CEFFDD-605F-41E2-8017-6484074C5C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134EF4-F8B3-9FE7-9E3D-0D5597C023EE}"/>
              </a:ext>
            </a:extLst>
          </p:cNvPr>
          <p:cNvSpPr/>
          <p:nvPr/>
        </p:nvSpPr>
        <p:spPr>
          <a:xfrm>
            <a:off x="7555992" y="0"/>
            <a:ext cx="4636008" cy="6858000"/>
          </a:xfrm>
          <a:prstGeom prst="rect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D6D02-9B11-485A-A89D-C21EFC77B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499533"/>
            <a:ext cx="3401568" cy="1920240"/>
          </a:xfrm>
        </p:spPr>
        <p:txBody>
          <a:bodyPr anchor="b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mating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6D569-9364-41BD-9493-FDE6A080D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3212" y="2419773"/>
            <a:ext cx="3401568" cy="3358092"/>
          </a:xfrm>
        </p:spPr>
        <p:txBody>
          <a:bodyPr>
            <a:normAutofit/>
          </a:bodyPr>
          <a:lstStyle/>
          <a:p>
            <a:pPr marL="4572" lvl="1" indent="0">
              <a:buClr>
                <a:schemeClr val="accent1">
                  <a:lumMod val="40000"/>
                  <a:lumOff val="60000"/>
                </a:schemeClr>
              </a:buClr>
              <a:buSzPct val="100000"/>
              <a:buNone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Murthy Lab @ Princeton. Murthy Lab @ Princeton https://murthylab.princeton.edu/.</a:t>
            </a:r>
          </a:p>
        </p:txBody>
      </p:sp>
      <p:pic>
        <p:nvPicPr>
          <p:cNvPr id="1026" name="Picture 2" descr="Murthy Lab @ Princeton">
            <a:extLst>
              <a:ext uri="{FF2B5EF4-FFF2-40B4-BE49-F238E27FC236}">
                <a16:creationId xmlns:a16="http://schemas.microsoft.com/office/drawing/2014/main" id="{E8B21A8D-D3DE-BC68-B91C-54DDD385C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33" y="602783"/>
            <a:ext cx="6043656" cy="565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05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sh dir="u"/>
      </p:transition>
    </mc:Choice>
    <mc:Fallback xmlns="">
      <p:transition>
        <p:push dir="u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11620-10EA-4650-970B-84858F08B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40062-179A-4666-819F-D0C5BF9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2" y="5844617"/>
            <a:ext cx="10780776" cy="544397"/>
          </a:xfrm>
        </p:spPr>
        <p:txBody>
          <a:bodyPr>
            <a:normAutofit/>
          </a:bodyPr>
          <a:lstStyle/>
          <a:p>
            <a:r>
              <a:rPr lang="en-GB" dirty="0"/>
              <a:t>NP0761-Gal4&gt;EGFP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9" name="Picture 18" descr="Graphical user interface&#10;&#10;Description automatically generated">
            <a:extLst>
              <a:ext uri="{FF2B5EF4-FFF2-40B4-BE49-F238E27FC236}">
                <a16:creationId xmlns:a16="http://schemas.microsoft.com/office/drawing/2014/main" id="{8A780BA0-7A03-1150-F0BA-1CB486152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842"/>
            <a:ext cx="12192000" cy="49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70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0062-179A-4666-819F-D0C5BF9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2" y="5654333"/>
            <a:ext cx="10780776" cy="847804"/>
          </a:xfrm>
        </p:spPr>
        <p:txBody>
          <a:bodyPr>
            <a:normAutofit/>
          </a:bodyPr>
          <a:lstStyle/>
          <a:p>
            <a:r>
              <a:rPr lang="en-GB" dirty="0"/>
              <a:t>interferometry</a:t>
            </a:r>
            <a:br>
              <a:rPr lang="en-GB" dirty="0"/>
            </a:br>
            <a:r>
              <a:rPr lang="en-GB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Interferometer GIF | </a:t>
            </a:r>
            <a:r>
              <a:rPr lang="en-GB" sz="1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Gfycat</a:t>
            </a:r>
            <a:r>
              <a:rPr lang="en-GB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. </a:t>
            </a:r>
            <a:r>
              <a:rPr lang="en-GB" sz="1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Gfycat</a:t>
            </a:r>
            <a:r>
              <a:rPr lang="en-GB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 (2022). at &lt;https://gfycat.com/impishthoughtfuleuropeanpolecat-interferometry&gt;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11620-10EA-4650-970B-84858F08B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EA63E2-211D-4535-951F-BD8B3F627AA8}"/>
              </a:ext>
            </a:extLst>
          </p:cNvPr>
          <p:cNvSpPr/>
          <p:nvPr/>
        </p:nvSpPr>
        <p:spPr>
          <a:xfrm>
            <a:off x="1131216" y="312969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FB782-28E7-4AD5-8931-D49233C1078C}"/>
              </a:ext>
            </a:extLst>
          </p:cNvPr>
          <p:cNvSpPr/>
          <p:nvPr/>
        </p:nvSpPr>
        <p:spPr>
          <a:xfrm>
            <a:off x="5148606" y="313676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Interferometer GIF | Gfycat">
            <a:extLst>
              <a:ext uri="{FF2B5EF4-FFF2-40B4-BE49-F238E27FC236}">
                <a16:creationId xmlns:a16="http://schemas.microsoft.com/office/drawing/2014/main" id="{44821E17-D866-453D-B18A-B04C1E0044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" r="19133"/>
          <a:stretch/>
        </p:blipFill>
        <p:spPr bwMode="auto">
          <a:xfrm>
            <a:off x="2426676" y="36421"/>
            <a:ext cx="7338647" cy="525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C00A994-7487-F853-3E01-FA56553F4E2E}"/>
              </a:ext>
            </a:extLst>
          </p:cNvPr>
          <p:cNvSpPr/>
          <p:nvPr/>
        </p:nvSpPr>
        <p:spPr>
          <a:xfrm>
            <a:off x="5902751" y="1277815"/>
            <a:ext cx="1752418" cy="996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7475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0062-179A-4666-819F-D0C5BF9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2" y="5654333"/>
            <a:ext cx="10780776" cy="847804"/>
          </a:xfrm>
        </p:spPr>
        <p:txBody>
          <a:bodyPr>
            <a:normAutofit/>
          </a:bodyPr>
          <a:lstStyle/>
          <a:p>
            <a:r>
              <a:rPr lang="en-GB" dirty="0" err="1"/>
              <a:t>fourier</a:t>
            </a:r>
            <a:r>
              <a:rPr lang="en-GB" dirty="0"/>
              <a:t> transform</a:t>
            </a:r>
            <a:br>
              <a:rPr lang="en-GB" dirty="0"/>
            </a:br>
            <a:r>
              <a:rPr lang="en-GB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File:Fourier transform time and frequency domains.gif - Wikimedia Commons. Commons.wikimedia.org (2022). at &lt;https://commons.wikimedia.org/wiki/File:Fourier_transform_time_and_frequency_domains.gif&gt;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11620-10EA-4650-970B-84858F08B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EA63E2-211D-4535-951F-BD8B3F627AA8}"/>
              </a:ext>
            </a:extLst>
          </p:cNvPr>
          <p:cNvSpPr/>
          <p:nvPr/>
        </p:nvSpPr>
        <p:spPr>
          <a:xfrm>
            <a:off x="1131216" y="312969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FB782-28E7-4AD5-8931-D49233C1078C}"/>
              </a:ext>
            </a:extLst>
          </p:cNvPr>
          <p:cNvSpPr/>
          <p:nvPr/>
        </p:nvSpPr>
        <p:spPr>
          <a:xfrm>
            <a:off x="5148606" y="313676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0A994-7487-F853-3E01-FA56553F4E2E}"/>
              </a:ext>
            </a:extLst>
          </p:cNvPr>
          <p:cNvSpPr/>
          <p:nvPr/>
        </p:nvSpPr>
        <p:spPr>
          <a:xfrm>
            <a:off x="5902751" y="1277815"/>
            <a:ext cx="1752418" cy="996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47154C0-3FFE-7F6B-E837-DB3D7BC58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652" y="179597"/>
            <a:ext cx="6214696" cy="49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855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0062-179A-4666-819F-D0C5BF9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2" y="5654333"/>
            <a:ext cx="10780776" cy="847804"/>
          </a:xfrm>
        </p:spPr>
        <p:txBody>
          <a:bodyPr>
            <a:normAutofit/>
          </a:bodyPr>
          <a:lstStyle/>
          <a:p>
            <a:r>
              <a:rPr lang="en-GB" dirty="0" err="1"/>
              <a:t>fourier</a:t>
            </a:r>
            <a:r>
              <a:rPr lang="en-GB" dirty="0"/>
              <a:t> transform</a:t>
            </a:r>
            <a:br>
              <a:rPr lang="en-GB" dirty="0"/>
            </a:br>
            <a:r>
              <a:rPr lang="en-GB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Using Blender to run Python and visualizing Fourier Series. Medium (2022). at &lt;https://contra.medium.com/using-blender-to-run-python-and-visualizing-fourier-series-a282663b972c&gt;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11620-10EA-4650-970B-84858F08B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rgbClr val="EEEEEE"/>
          </a:solidFill>
        </p:spPr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FB782-28E7-4AD5-8931-D49233C1078C}"/>
              </a:ext>
            </a:extLst>
          </p:cNvPr>
          <p:cNvSpPr/>
          <p:nvPr/>
        </p:nvSpPr>
        <p:spPr>
          <a:xfrm>
            <a:off x="5148606" y="313676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00A994-7487-F853-3E01-FA56553F4E2E}"/>
              </a:ext>
            </a:extLst>
          </p:cNvPr>
          <p:cNvSpPr/>
          <p:nvPr/>
        </p:nvSpPr>
        <p:spPr>
          <a:xfrm>
            <a:off x="5902751" y="1277815"/>
            <a:ext cx="1752418" cy="99646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124" name="Picture 4" descr="Using Blender to run Python and visualizing Fourier Series | by AvantContra  | Medium">
            <a:extLst>
              <a:ext uri="{FF2B5EF4-FFF2-40B4-BE49-F238E27FC236}">
                <a16:creationId xmlns:a16="http://schemas.microsoft.com/office/drawing/2014/main" id="{0F70AAF8-66D9-FF5F-2CF9-4351C17EB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" b="1737"/>
          <a:stretch/>
        </p:blipFill>
        <p:spPr bwMode="auto">
          <a:xfrm>
            <a:off x="1940932" y="703385"/>
            <a:ext cx="8310135" cy="424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509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0062-179A-4666-819F-D0C5BF9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2" y="5654333"/>
            <a:ext cx="10780776" cy="847804"/>
          </a:xfrm>
        </p:spPr>
        <p:txBody>
          <a:bodyPr>
            <a:normAutofit/>
          </a:bodyPr>
          <a:lstStyle/>
          <a:p>
            <a:r>
              <a:rPr lang="en-GB" dirty="0"/>
              <a:t>resonance: energy input rate &gt; hysteretic energy dissipation</a:t>
            </a:r>
            <a:br>
              <a:rPr lang="en-GB" dirty="0"/>
            </a:br>
            <a:r>
              <a:rPr lang="en-GB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Upload.wikimedia.org (2022). at &lt;https://upload.wikimedia.org/wikipedia/commons/thumb/0/00/Mass_Spring_System_Resonance.gif/640px-Mass_Spring_System_Resonance.gif&gt;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11620-10EA-4650-970B-84858F08B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EA63E2-211D-4535-951F-BD8B3F627AA8}"/>
              </a:ext>
            </a:extLst>
          </p:cNvPr>
          <p:cNvSpPr/>
          <p:nvPr/>
        </p:nvSpPr>
        <p:spPr>
          <a:xfrm>
            <a:off x="1131216" y="312969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FB782-28E7-4AD5-8931-D49233C1078C}"/>
              </a:ext>
            </a:extLst>
          </p:cNvPr>
          <p:cNvSpPr/>
          <p:nvPr/>
        </p:nvSpPr>
        <p:spPr>
          <a:xfrm>
            <a:off x="5148606" y="313676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168619-C4A5-0F2F-1F94-8D17C5BE8B5C}"/>
              </a:ext>
            </a:extLst>
          </p:cNvPr>
          <p:cNvSpPr/>
          <p:nvPr/>
        </p:nvSpPr>
        <p:spPr>
          <a:xfrm rot="305999">
            <a:off x="7449636" y="2923187"/>
            <a:ext cx="3856394" cy="2438556"/>
          </a:xfrm>
          <a:custGeom>
            <a:avLst/>
            <a:gdLst>
              <a:gd name="connsiteX0" fmla="*/ 3836709 w 3856394"/>
              <a:gd name="connsiteY0" fmla="*/ 18954 h 2438556"/>
              <a:gd name="connsiteX1" fmla="*/ 2912882 w 3856394"/>
              <a:gd name="connsiteY1" fmla="*/ 47234 h 2438556"/>
              <a:gd name="connsiteX2" fmla="*/ 2743200 w 3856394"/>
              <a:gd name="connsiteY2" fmla="*/ 66088 h 2438556"/>
              <a:gd name="connsiteX3" fmla="*/ 1828800 w 3856394"/>
              <a:gd name="connsiteY3" fmla="*/ 103795 h 2438556"/>
              <a:gd name="connsiteX4" fmla="*/ 1272618 w 3856394"/>
              <a:gd name="connsiteY4" fmla="*/ 462014 h 2438556"/>
              <a:gd name="connsiteX5" fmla="*/ 1084082 w 3856394"/>
              <a:gd name="connsiteY5" fmla="*/ 641123 h 2438556"/>
              <a:gd name="connsiteX6" fmla="*/ 810705 w 3856394"/>
              <a:gd name="connsiteY6" fmla="*/ 820232 h 2438556"/>
              <a:gd name="connsiteX7" fmla="*/ 716437 w 3856394"/>
              <a:gd name="connsiteY7" fmla="*/ 942781 h 2438556"/>
              <a:gd name="connsiteX8" fmla="*/ 612742 w 3856394"/>
              <a:gd name="connsiteY8" fmla="*/ 1055902 h 2438556"/>
              <a:gd name="connsiteX9" fmla="*/ 527901 w 3856394"/>
              <a:gd name="connsiteY9" fmla="*/ 1178451 h 2438556"/>
              <a:gd name="connsiteX10" fmla="*/ 461913 w 3856394"/>
              <a:gd name="connsiteY10" fmla="*/ 1216158 h 2438556"/>
              <a:gd name="connsiteX11" fmla="*/ 386499 w 3856394"/>
              <a:gd name="connsiteY11" fmla="*/ 1272719 h 2438556"/>
              <a:gd name="connsiteX12" fmla="*/ 358218 w 3856394"/>
              <a:gd name="connsiteY12" fmla="*/ 1319853 h 2438556"/>
              <a:gd name="connsiteX13" fmla="*/ 339365 w 3856394"/>
              <a:gd name="connsiteY13" fmla="*/ 1395267 h 2438556"/>
              <a:gd name="connsiteX14" fmla="*/ 329938 w 3856394"/>
              <a:gd name="connsiteY14" fmla="*/ 1432975 h 2438556"/>
              <a:gd name="connsiteX15" fmla="*/ 273377 w 3856394"/>
              <a:gd name="connsiteY15" fmla="*/ 1451828 h 2438556"/>
              <a:gd name="connsiteX16" fmla="*/ 150829 w 3856394"/>
              <a:gd name="connsiteY16" fmla="*/ 1470682 h 2438556"/>
              <a:gd name="connsiteX17" fmla="*/ 113121 w 3856394"/>
              <a:gd name="connsiteY17" fmla="*/ 1536669 h 2438556"/>
              <a:gd name="connsiteX18" fmla="*/ 103695 w 3856394"/>
              <a:gd name="connsiteY18" fmla="*/ 1772339 h 2438556"/>
              <a:gd name="connsiteX19" fmla="*/ 94268 w 3856394"/>
              <a:gd name="connsiteY19" fmla="*/ 1819474 h 2438556"/>
              <a:gd name="connsiteX20" fmla="*/ 28280 w 3856394"/>
              <a:gd name="connsiteY20" fmla="*/ 1894888 h 2438556"/>
              <a:gd name="connsiteX21" fmla="*/ 0 w 3856394"/>
              <a:gd name="connsiteY21" fmla="*/ 1932595 h 2438556"/>
              <a:gd name="connsiteX22" fmla="*/ 56561 w 3856394"/>
              <a:gd name="connsiteY22" fmla="*/ 2422789 h 2438556"/>
              <a:gd name="connsiteX23" fmla="*/ 358218 w 3856394"/>
              <a:gd name="connsiteY23" fmla="*/ 2375655 h 2438556"/>
              <a:gd name="connsiteX24" fmla="*/ 509047 w 3856394"/>
              <a:gd name="connsiteY24" fmla="*/ 2366228 h 2438556"/>
              <a:gd name="connsiteX25" fmla="*/ 1093509 w 3856394"/>
              <a:gd name="connsiteY25" fmla="*/ 2290814 h 2438556"/>
              <a:gd name="connsiteX26" fmla="*/ 1706251 w 3856394"/>
              <a:gd name="connsiteY26" fmla="*/ 2215399 h 2438556"/>
              <a:gd name="connsiteX27" fmla="*/ 2092750 w 3856394"/>
              <a:gd name="connsiteY27" fmla="*/ 2300241 h 2438556"/>
              <a:gd name="connsiteX28" fmla="*/ 2149311 w 3856394"/>
              <a:gd name="connsiteY28" fmla="*/ 2328521 h 2438556"/>
              <a:gd name="connsiteX29" fmla="*/ 2507530 w 3856394"/>
              <a:gd name="connsiteY29" fmla="*/ 2224826 h 2438556"/>
              <a:gd name="connsiteX30" fmla="*/ 2648932 w 3856394"/>
              <a:gd name="connsiteY30" fmla="*/ 2168265 h 2438556"/>
              <a:gd name="connsiteX31" fmla="*/ 2809187 w 3856394"/>
              <a:gd name="connsiteY31" fmla="*/ 2158838 h 2438556"/>
              <a:gd name="connsiteX32" fmla="*/ 3205113 w 3856394"/>
              <a:gd name="connsiteY32" fmla="*/ 2121131 h 2438556"/>
              <a:gd name="connsiteX33" fmla="*/ 3780148 w 3856394"/>
              <a:gd name="connsiteY33" fmla="*/ 2083424 h 2438556"/>
              <a:gd name="connsiteX34" fmla="*/ 3827282 w 3856394"/>
              <a:gd name="connsiteY34" fmla="*/ 556282 h 2438556"/>
              <a:gd name="connsiteX35" fmla="*/ 3836709 w 3856394"/>
              <a:gd name="connsiteY35" fmla="*/ 377172 h 2438556"/>
              <a:gd name="connsiteX36" fmla="*/ 3846136 w 3856394"/>
              <a:gd name="connsiteY36" fmla="*/ 273478 h 243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56394" h="2438556">
                <a:moveTo>
                  <a:pt x="3836709" y="18954"/>
                </a:moveTo>
                <a:cubicBezTo>
                  <a:pt x="3474004" y="-17317"/>
                  <a:pt x="3712681" y="1962"/>
                  <a:pt x="2912882" y="47234"/>
                </a:cubicBezTo>
                <a:cubicBezTo>
                  <a:pt x="2856064" y="50450"/>
                  <a:pt x="2800031" y="63123"/>
                  <a:pt x="2743200" y="66088"/>
                </a:cubicBezTo>
                <a:cubicBezTo>
                  <a:pt x="2438555" y="81983"/>
                  <a:pt x="2133600" y="91226"/>
                  <a:pt x="1828800" y="103795"/>
                </a:cubicBezTo>
                <a:cubicBezTo>
                  <a:pt x="1594332" y="150690"/>
                  <a:pt x="1610478" y="141047"/>
                  <a:pt x="1272618" y="462014"/>
                </a:cubicBezTo>
                <a:cubicBezTo>
                  <a:pt x="1209773" y="521717"/>
                  <a:pt x="1151965" y="587216"/>
                  <a:pt x="1084082" y="641123"/>
                </a:cubicBezTo>
                <a:cubicBezTo>
                  <a:pt x="997901" y="709561"/>
                  <a:pt x="881595" y="728075"/>
                  <a:pt x="810705" y="820232"/>
                </a:cubicBezTo>
                <a:cubicBezTo>
                  <a:pt x="779282" y="861082"/>
                  <a:pt x="749585" y="903319"/>
                  <a:pt x="716437" y="942781"/>
                </a:cubicBezTo>
                <a:cubicBezTo>
                  <a:pt x="683536" y="981949"/>
                  <a:pt x="644697" y="1015959"/>
                  <a:pt x="612742" y="1055902"/>
                </a:cubicBezTo>
                <a:cubicBezTo>
                  <a:pt x="590938" y="1083157"/>
                  <a:pt x="559697" y="1152436"/>
                  <a:pt x="527901" y="1178451"/>
                </a:cubicBezTo>
                <a:cubicBezTo>
                  <a:pt x="508294" y="1194493"/>
                  <a:pt x="482992" y="1202105"/>
                  <a:pt x="461913" y="1216158"/>
                </a:cubicBezTo>
                <a:cubicBezTo>
                  <a:pt x="435768" y="1233588"/>
                  <a:pt x="411637" y="1253865"/>
                  <a:pt x="386499" y="1272719"/>
                </a:cubicBezTo>
                <a:cubicBezTo>
                  <a:pt x="377072" y="1288430"/>
                  <a:pt x="366412" y="1303465"/>
                  <a:pt x="358218" y="1319853"/>
                </a:cubicBezTo>
                <a:cubicBezTo>
                  <a:pt x="348109" y="1340070"/>
                  <a:pt x="343668" y="1375901"/>
                  <a:pt x="339365" y="1395267"/>
                </a:cubicBezTo>
                <a:cubicBezTo>
                  <a:pt x="336555" y="1407915"/>
                  <a:pt x="339775" y="1424543"/>
                  <a:pt x="329938" y="1432975"/>
                </a:cubicBezTo>
                <a:cubicBezTo>
                  <a:pt x="314849" y="1445908"/>
                  <a:pt x="292824" y="1447734"/>
                  <a:pt x="273377" y="1451828"/>
                </a:cubicBezTo>
                <a:cubicBezTo>
                  <a:pt x="232934" y="1460342"/>
                  <a:pt x="191678" y="1464397"/>
                  <a:pt x="150829" y="1470682"/>
                </a:cubicBezTo>
                <a:cubicBezTo>
                  <a:pt x="138260" y="1492678"/>
                  <a:pt x="117032" y="1511639"/>
                  <a:pt x="113121" y="1536669"/>
                </a:cubicBezTo>
                <a:cubicBezTo>
                  <a:pt x="100984" y="1614346"/>
                  <a:pt x="108925" y="1693894"/>
                  <a:pt x="103695" y="1772339"/>
                </a:cubicBezTo>
                <a:cubicBezTo>
                  <a:pt x="102629" y="1788326"/>
                  <a:pt x="101434" y="1805143"/>
                  <a:pt x="94268" y="1819474"/>
                </a:cubicBezTo>
                <a:cubicBezTo>
                  <a:pt x="76832" y="1854347"/>
                  <a:pt x="51839" y="1867403"/>
                  <a:pt x="28280" y="1894888"/>
                </a:cubicBezTo>
                <a:cubicBezTo>
                  <a:pt x="18055" y="1906817"/>
                  <a:pt x="9427" y="1920026"/>
                  <a:pt x="0" y="1932595"/>
                </a:cubicBezTo>
                <a:cubicBezTo>
                  <a:pt x="1423" y="1969604"/>
                  <a:pt x="5385" y="2393743"/>
                  <a:pt x="56561" y="2422789"/>
                </a:cubicBezTo>
                <a:cubicBezTo>
                  <a:pt x="145071" y="2473025"/>
                  <a:pt x="257232" y="2388278"/>
                  <a:pt x="358218" y="2375655"/>
                </a:cubicBezTo>
                <a:cubicBezTo>
                  <a:pt x="408203" y="2369407"/>
                  <a:pt x="458771" y="2369370"/>
                  <a:pt x="509047" y="2366228"/>
                </a:cubicBezTo>
                <a:cubicBezTo>
                  <a:pt x="703868" y="2341090"/>
                  <a:pt x="899335" y="2320535"/>
                  <a:pt x="1093509" y="2290814"/>
                </a:cubicBezTo>
                <a:cubicBezTo>
                  <a:pt x="1672056" y="2202261"/>
                  <a:pt x="1199275" y="2232881"/>
                  <a:pt x="1706251" y="2215399"/>
                </a:cubicBezTo>
                <a:cubicBezTo>
                  <a:pt x="1876229" y="2244961"/>
                  <a:pt x="1936149" y="2248041"/>
                  <a:pt x="2092750" y="2300241"/>
                </a:cubicBezTo>
                <a:cubicBezTo>
                  <a:pt x="2112747" y="2306907"/>
                  <a:pt x="2130457" y="2319094"/>
                  <a:pt x="2149311" y="2328521"/>
                </a:cubicBezTo>
                <a:cubicBezTo>
                  <a:pt x="2333726" y="2285130"/>
                  <a:pt x="2312704" y="2295180"/>
                  <a:pt x="2507530" y="2224826"/>
                </a:cubicBezTo>
                <a:cubicBezTo>
                  <a:pt x="2555277" y="2207584"/>
                  <a:pt x="2599340" y="2179113"/>
                  <a:pt x="2648932" y="2168265"/>
                </a:cubicBezTo>
                <a:cubicBezTo>
                  <a:pt x="2701207" y="2156830"/>
                  <a:pt x="2755769" y="2161980"/>
                  <a:pt x="2809187" y="2158838"/>
                </a:cubicBezTo>
                <a:cubicBezTo>
                  <a:pt x="3018260" y="2126674"/>
                  <a:pt x="2898805" y="2141552"/>
                  <a:pt x="3205113" y="2121131"/>
                </a:cubicBezTo>
                <a:lnTo>
                  <a:pt x="3780148" y="2083424"/>
                </a:lnTo>
                <a:cubicBezTo>
                  <a:pt x="3930019" y="1483936"/>
                  <a:pt x="3809587" y="2016069"/>
                  <a:pt x="3827282" y="556282"/>
                </a:cubicBezTo>
                <a:cubicBezTo>
                  <a:pt x="3828007" y="496500"/>
                  <a:pt x="3832732" y="436826"/>
                  <a:pt x="3836709" y="377172"/>
                </a:cubicBezTo>
                <a:cubicBezTo>
                  <a:pt x="3839018" y="342542"/>
                  <a:pt x="3846136" y="273478"/>
                  <a:pt x="3846136" y="273478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8DDA3B-BC98-56EE-FD1F-FF900EEC5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2" t="9131" r="4489" b="7304"/>
          <a:stretch/>
        </p:blipFill>
        <p:spPr bwMode="auto">
          <a:xfrm>
            <a:off x="2845777" y="1088015"/>
            <a:ext cx="6500446" cy="3337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0186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2C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BAC8EF5-E10E-86D2-0216-6AFB42F99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946" y="1779709"/>
            <a:ext cx="4398107" cy="3298581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3333BD6-5C1E-735D-189E-B51E766E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9909"/>
            <a:ext cx="10743068" cy="287517"/>
          </a:xfrm>
        </p:spPr>
        <p:txBody>
          <a:bodyPr>
            <a:normAutofit fontScale="90000"/>
          </a:bodyPr>
          <a:lstStyle/>
          <a:p>
            <a:br>
              <a:rPr lang="en-GB" dirty="0">
                <a:solidFill>
                  <a:srgbClr val="B31936"/>
                </a:solidFill>
              </a:rPr>
            </a:br>
            <a:r>
              <a:rPr lang="da-DK" sz="1400" dirty="0">
                <a:solidFill>
                  <a:srgbClr val="B31936"/>
                </a:solidFill>
              </a:rPr>
              <a:t>11.I.gifer.com (2022). at &lt;https://i.gifer.com/origin/12/12b8318dfc116f1d68b6799b4fcb2ee7.gif&gt;</a:t>
            </a:r>
            <a:endParaRPr lang="en-GB" dirty="0">
              <a:solidFill>
                <a:srgbClr val="B319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827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EF59CE0-0CAB-5870-FCF3-2293D2E9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6544740"/>
            <a:ext cx="10743068" cy="287517"/>
          </a:xfrm>
        </p:spPr>
        <p:txBody>
          <a:bodyPr>
            <a:noAutofit/>
          </a:bodyPr>
          <a:lstStyle/>
          <a:p>
            <a:br>
              <a:rPr lang="en-GB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da-DK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Reddit.com (2022). at &lt;https://www.reddit.com/r/microscopy/comments/p5ff9r/drosophila_melanogaster_under_the_electron/&gt;</a:t>
            </a:r>
            <a:endParaRPr lang="en-GB" sz="125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95F4D2B-D408-0F1E-E1BA-8F84817C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15609"/>
            <a:ext cx="12192000" cy="8095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14:warp dir="in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>
            <a:extLst>
              <a:ext uri="{FF2B5EF4-FFF2-40B4-BE49-F238E27FC236}">
                <a16:creationId xmlns:a16="http://schemas.microsoft.com/office/drawing/2014/main" id="{68F88259-CDF1-3192-606D-F05535721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133" y="2271276"/>
            <a:ext cx="1212720" cy="1490257"/>
          </a:xfrm>
          <a:prstGeom prst="rect">
            <a:avLst/>
          </a:prstGeom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746B913-51C8-1EF4-E5E0-CA62A5E2CCE2}"/>
              </a:ext>
            </a:extLst>
          </p:cNvPr>
          <p:cNvGrpSpPr/>
          <p:nvPr/>
        </p:nvGrpSpPr>
        <p:grpSpPr>
          <a:xfrm>
            <a:off x="3405256" y="1107090"/>
            <a:ext cx="6102029" cy="4331665"/>
            <a:chOff x="3924547" y="1107090"/>
            <a:chExt cx="6102029" cy="4331665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D77227A5-C0CB-D481-D5F5-B0C8745904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846"/>
            <a:stretch/>
          </p:blipFill>
          <p:spPr>
            <a:xfrm>
              <a:off x="3924547" y="1107090"/>
              <a:ext cx="6102029" cy="3755205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15C0409-85C4-73AB-F89F-E6827889A779}"/>
                </a:ext>
              </a:extLst>
            </p:cNvPr>
            <p:cNvSpPr/>
            <p:nvPr/>
          </p:nvSpPr>
          <p:spPr>
            <a:xfrm>
              <a:off x="4314804" y="4862295"/>
              <a:ext cx="3146987" cy="576460"/>
            </a:xfrm>
            <a:prstGeom prst="rect">
              <a:avLst/>
            </a:prstGeom>
            <a:solidFill>
              <a:srgbClr val="EFB6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Franklin Gothic Demi" panose="020B0703020102020204" pitchFamily="34" charset="0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21D4E34-9D6F-A26B-E450-35CBEC360671}"/>
                </a:ext>
              </a:extLst>
            </p:cNvPr>
            <p:cNvSpPr/>
            <p:nvPr/>
          </p:nvSpPr>
          <p:spPr>
            <a:xfrm>
              <a:off x="7407872" y="4862295"/>
              <a:ext cx="2618704" cy="576460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Franklin Gothic Demi" panose="020B0703020102020204" pitchFamily="34" charset="0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155EADBF-BC70-E284-9CBE-4EE14D4A7AB8}"/>
                </a:ext>
              </a:extLst>
            </p:cNvPr>
            <p:cNvSpPr txBox="1"/>
            <p:nvPr/>
          </p:nvSpPr>
          <p:spPr>
            <a:xfrm rot="16200000">
              <a:off x="4806056" y="5013641"/>
              <a:ext cx="5293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ZT02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B10D7B6-013B-E2D2-1EE4-3B591DCFC8ED}"/>
                </a:ext>
              </a:extLst>
            </p:cNvPr>
            <p:cNvSpPr txBox="1"/>
            <p:nvPr/>
          </p:nvSpPr>
          <p:spPr>
            <a:xfrm rot="16200000">
              <a:off x="5293180" y="5013641"/>
              <a:ext cx="5300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ZT04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187EECC-EBB5-037D-FF27-03038E8F9D3F}"/>
                </a:ext>
              </a:extLst>
            </p:cNvPr>
            <p:cNvSpPr txBox="1"/>
            <p:nvPr/>
          </p:nvSpPr>
          <p:spPr>
            <a:xfrm rot="16200000">
              <a:off x="5754708" y="5013641"/>
              <a:ext cx="5293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ZT06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C181D48-6EAD-5267-1B22-04EB0DC9F14E}"/>
                </a:ext>
              </a:extLst>
            </p:cNvPr>
            <p:cNvSpPr txBox="1"/>
            <p:nvPr/>
          </p:nvSpPr>
          <p:spPr>
            <a:xfrm rot="16200000">
              <a:off x="6224422" y="5013639"/>
              <a:ext cx="5293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ZT08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C52805A-D7F0-23E8-0CE0-50EEEFE7F5FD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6677972" y="5013643"/>
              <a:ext cx="528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ZT10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8D174EE-D2A5-2DCE-BF49-561ECA5020CE}"/>
                </a:ext>
              </a:extLst>
            </p:cNvPr>
            <p:cNvSpPr txBox="1"/>
            <p:nvPr/>
          </p:nvSpPr>
          <p:spPr>
            <a:xfrm rot="16200000">
              <a:off x="7145859" y="5013641"/>
              <a:ext cx="5319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ZT12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ED07261-C70D-F9F9-2291-4A37C9AC651C}"/>
                </a:ext>
              </a:extLst>
            </p:cNvPr>
            <p:cNvSpPr txBox="1"/>
            <p:nvPr/>
          </p:nvSpPr>
          <p:spPr>
            <a:xfrm rot="16200000">
              <a:off x="7624654" y="5013639"/>
              <a:ext cx="5305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ZT14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823C2D0-1E8C-4D19-95A6-56CC0B8B8E03}"/>
                </a:ext>
              </a:extLst>
            </p:cNvPr>
            <p:cNvSpPr txBox="1"/>
            <p:nvPr/>
          </p:nvSpPr>
          <p:spPr>
            <a:xfrm rot="16200000">
              <a:off x="8096040" y="5013637"/>
              <a:ext cx="5282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ZT16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43DC703-5465-45BB-5A5E-9A41677AD139}"/>
                </a:ext>
              </a:extLst>
            </p:cNvPr>
            <p:cNvSpPr txBox="1"/>
            <p:nvPr/>
          </p:nvSpPr>
          <p:spPr>
            <a:xfrm rot="16200000">
              <a:off x="8530247" y="5013646"/>
              <a:ext cx="531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ZT18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BD6AC73-F364-D85A-1DD1-70A3AE04B046}"/>
                </a:ext>
              </a:extLst>
            </p:cNvPr>
            <p:cNvSpPr txBox="1"/>
            <p:nvPr/>
          </p:nvSpPr>
          <p:spPr>
            <a:xfrm rot="16200000">
              <a:off x="9017727" y="5013635"/>
              <a:ext cx="5293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ZT20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6D557CB-F5F0-712B-C76D-A32401259E83}"/>
                </a:ext>
              </a:extLst>
            </p:cNvPr>
            <p:cNvSpPr txBox="1"/>
            <p:nvPr/>
          </p:nvSpPr>
          <p:spPr>
            <a:xfrm rot="16200000">
              <a:off x="9466147" y="5013646"/>
              <a:ext cx="5293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ZT22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6A30345-DB33-9385-C497-ABE0DAFF865C}"/>
                </a:ext>
              </a:extLst>
            </p:cNvPr>
            <p:cNvSpPr/>
            <p:nvPr/>
          </p:nvSpPr>
          <p:spPr>
            <a:xfrm>
              <a:off x="4314803" y="4862295"/>
              <a:ext cx="281259" cy="576460"/>
            </a:xfrm>
            <a:prstGeom prst="rect">
              <a:avLst/>
            </a:prstGeom>
            <a:solidFill>
              <a:srgbClr val="AFAB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Franklin Gothic Demi" panose="020B07030201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E5994894-EC1F-9145-1D37-9D495180E445}"/>
                </a:ext>
              </a:extLst>
            </p:cNvPr>
            <p:cNvSpPr txBox="1"/>
            <p:nvPr/>
          </p:nvSpPr>
          <p:spPr>
            <a:xfrm rot="16200000">
              <a:off x="4328299" y="5013641"/>
              <a:ext cx="5293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Franklin Gothic Demi" panose="020B0703020102020204" pitchFamily="34" charset="0"/>
                </a:rPr>
                <a:t>ZT00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630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9870DA0B-4431-4064-9688-08B4EB218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3212" y="1508760"/>
            <a:ext cx="3401568" cy="1920240"/>
          </a:xfrm>
        </p:spPr>
        <p:txBody>
          <a:bodyPr anchor="b">
            <a:normAutofit fontScale="90000"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auditory nerve response changes with circadian time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C77AED9-10FE-4A7B-BA83-E3088714929E}"/>
              </a:ext>
            </a:extLst>
          </p:cNvPr>
          <p:cNvSpPr txBox="1">
            <a:spLocks/>
          </p:cNvSpPr>
          <p:nvPr/>
        </p:nvSpPr>
        <p:spPr>
          <a:xfrm>
            <a:off x="8173212" y="3429000"/>
            <a:ext cx="3401568" cy="33580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600" i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1">
                  <a:lumMod val="40000"/>
                  <a:lumOff val="60000"/>
                </a:schemeClr>
              </a:buClr>
              <a:buSzPct val="100000"/>
            </a:pPr>
            <a:r>
              <a:rPr lang="en-GB" sz="16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Sudland, O. Circadian modulation in the antennal ear of Drosophila melanogaster. (University College London, 2021).</a:t>
            </a:r>
            <a:endParaRPr lang="en-GB" sz="1600" dirty="0">
              <a:solidFill>
                <a:schemeClr val="accent1">
                  <a:lumMod val="40000"/>
                  <a:lumOff val="60000"/>
                </a:schemeClr>
              </a:solidFill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E05A8A-7C4E-9CED-C092-B8D812B59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353" y="1514350"/>
            <a:ext cx="6852430" cy="3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08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F1F7919-C62C-551A-1D6A-7CA8C3D0FE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" t="7484" r="2441" b="2933"/>
          <a:stretch/>
        </p:blipFill>
        <p:spPr bwMode="auto">
          <a:xfrm>
            <a:off x="898721" y="1784410"/>
            <a:ext cx="6432808" cy="34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0A96B65-560D-53AF-B32F-07F7ABA9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579909"/>
            <a:ext cx="12163553" cy="278091"/>
          </a:xfrm>
        </p:spPr>
        <p:txBody>
          <a:bodyPr>
            <a:normAutofit fontScale="90000"/>
          </a:bodyPr>
          <a:lstStyle/>
          <a:p>
            <a:br>
              <a:rPr lang="en-GB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Mass Spring Damper System Underdamped.gif - Wikimedia Commons. Commons.wikimedia.org (2022). at &lt;https://commons.wikimedia.org/wiki/File:Mass_Spring_Damper_System_Underdamped.gif&gt;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42291A-E06B-4BB8-BFC7-DDAA0057EFD1}"/>
              </a:ext>
            </a:extLst>
          </p:cNvPr>
          <p:cNvSpPr/>
          <p:nvPr/>
        </p:nvSpPr>
        <p:spPr>
          <a:xfrm flipH="1">
            <a:off x="10281999" y="2161284"/>
            <a:ext cx="85364" cy="2098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5CE856-576C-C27D-B67D-C62585D240B0}"/>
              </a:ext>
            </a:extLst>
          </p:cNvPr>
          <p:cNvSpPr/>
          <p:nvPr/>
        </p:nvSpPr>
        <p:spPr>
          <a:xfrm>
            <a:off x="8874462" y="2944165"/>
            <a:ext cx="1494489" cy="25723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C65A67-81EE-6D87-DB4E-8A16B11FC527}"/>
              </a:ext>
            </a:extLst>
          </p:cNvPr>
          <p:cNvSpPr/>
          <p:nvPr/>
        </p:nvSpPr>
        <p:spPr>
          <a:xfrm rot="16200000" flipH="1">
            <a:off x="10001651" y="2363044"/>
            <a:ext cx="85364" cy="2098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E86A17-43CA-C32E-EC7B-991B199F1130}"/>
              </a:ext>
            </a:extLst>
          </p:cNvPr>
          <p:cNvSpPr/>
          <p:nvPr/>
        </p:nvSpPr>
        <p:spPr>
          <a:xfrm>
            <a:off x="9797142" y="3273382"/>
            <a:ext cx="1882833" cy="240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EFD954B-F9AE-FB47-362E-C2917E061BA9}"/>
              </a:ext>
            </a:extLst>
          </p:cNvPr>
          <p:cNvSpPr/>
          <p:nvPr/>
        </p:nvSpPr>
        <p:spPr>
          <a:xfrm rot="19166767">
            <a:off x="9627797" y="3224510"/>
            <a:ext cx="1936731" cy="1228805"/>
          </a:xfrm>
          <a:prstGeom prst="trapezoid">
            <a:avLst>
              <a:gd name="adj" fmla="val 38592"/>
            </a:avLst>
          </a:prstGeom>
          <a:solidFill>
            <a:schemeClr val="accent3">
              <a:lumMod val="60000"/>
              <a:lumOff val="4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39CF1A-A087-FA14-59C9-BB28D59D78E8}"/>
              </a:ext>
            </a:extLst>
          </p:cNvPr>
          <p:cNvSpPr/>
          <p:nvPr/>
        </p:nvSpPr>
        <p:spPr>
          <a:xfrm rot="17910658">
            <a:off x="10805156" y="2705159"/>
            <a:ext cx="712983" cy="1302404"/>
          </a:xfrm>
          <a:prstGeom prst="ellipse">
            <a:avLst/>
          </a:prstGeom>
          <a:solidFill>
            <a:srgbClr val="C00000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7F4B39-76B8-E442-7AA0-5E9AD0319DB4}"/>
              </a:ext>
            </a:extLst>
          </p:cNvPr>
          <p:cNvSpPr/>
          <p:nvPr/>
        </p:nvSpPr>
        <p:spPr>
          <a:xfrm rot="20422876" flipH="1">
            <a:off x="9669957" y="3676558"/>
            <a:ext cx="712983" cy="1302404"/>
          </a:xfrm>
          <a:prstGeom prst="ellipse">
            <a:avLst/>
          </a:prstGeom>
          <a:solidFill>
            <a:srgbClr val="C00000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E88AD3-ADBC-EA55-F8CE-D668C5D33842}"/>
              </a:ext>
            </a:extLst>
          </p:cNvPr>
          <p:cNvSpPr/>
          <p:nvPr/>
        </p:nvSpPr>
        <p:spPr>
          <a:xfrm rot="19166767">
            <a:off x="10219681" y="2854144"/>
            <a:ext cx="306872" cy="4652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DA6B74-4924-211F-EDCE-B04A028583D4}"/>
              </a:ext>
            </a:extLst>
          </p:cNvPr>
          <p:cNvSpPr/>
          <p:nvPr/>
        </p:nvSpPr>
        <p:spPr>
          <a:xfrm rot="19166767">
            <a:off x="9736103" y="3267947"/>
            <a:ext cx="306872" cy="4652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Display 18">
            <a:extLst>
              <a:ext uri="{FF2B5EF4-FFF2-40B4-BE49-F238E27FC236}">
                <a16:creationId xmlns:a16="http://schemas.microsoft.com/office/drawing/2014/main" id="{52067875-2F06-02C2-597D-D24913F12E0E}"/>
              </a:ext>
            </a:extLst>
          </p:cNvPr>
          <p:cNvSpPr/>
          <p:nvPr/>
        </p:nvSpPr>
        <p:spPr>
          <a:xfrm rot="13824097">
            <a:off x="10710954" y="4259462"/>
            <a:ext cx="2075812" cy="1953508"/>
          </a:xfrm>
          <a:prstGeom prst="flowChartDisplay">
            <a:avLst/>
          </a:prstGeom>
          <a:solidFill>
            <a:schemeClr val="accent3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D875C-D90C-B8C9-C952-50B672792251}"/>
              </a:ext>
            </a:extLst>
          </p:cNvPr>
          <p:cNvGrpSpPr/>
          <p:nvPr/>
        </p:nvGrpSpPr>
        <p:grpSpPr>
          <a:xfrm>
            <a:off x="12305323" y="5813129"/>
            <a:ext cx="2354508" cy="2840106"/>
            <a:chOff x="12305323" y="5813129"/>
            <a:chExt cx="2354508" cy="2840106"/>
          </a:xfrm>
        </p:grpSpPr>
        <p:sp>
          <p:nvSpPr>
            <p:cNvPr id="27" name="Flowchart: Display 26">
              <a:extLst>
                <a:ext uri="{FF2B5EF4-FFF2-40B4-BE49-F238E27FC236}">
                  <a16:creationId xmlns:a16="http://schemas.microsoft.com/office/drawing/2014/main" id="{802E91C4-1E8A-F9AE-80DA-9D607742DBF9}"/>
                </a:ext>
              </a:extLst>
            </p:cNvPr>
            <p:cNvSpPr/>
            <p:nvPr/>
          </p:nvSpPr>
          <p:spPr>
            <a:xfrm rot="13824097">
              <a:off x="11995071" y="6123381"/>
              <a:ext cx="2840106" cy="22196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65278F-81FD-73BE-2350-71307FD7D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44404" y="6728633"/>
              <a:ext cx="1698378" cy="1366531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B64CD7F-C4E5-A5AA-F524-2C9B8005D9FD}"/>
                </a:ext>
              </a:extLst>
            </p:cNvPr>
            <p:cNvCxnSpPr>
              <a:stCxn id="27" idx="3"/>
              <a:endCxn id="27" idx="1"/>
            </p:cNvCxnSpPr>
            <p:nvPr/>
          </p:nvCxnSpPr>
          <p:spPr>
            <a:xfrm flipH="1">
              <a:off x="13450486" y="7506694"/>
              <a:ext cx="1209345" cy="100040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2B0E7C-D5C9-ECA5-3968-F5B030336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84458" y="7838413"/>
              <a:ext cx="845048" cy="683679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044A19-7626-2DD6-EDCD-1FE86D334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94990" y="7127488"/>
              <a:ext cx="1529995" cy="1228039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ardrop 21">
            <a:extLst>
              <a:ext uri="{FF2B5EF4-FFF2-40B4-BE49-F238E27FC236}">
                <a16:creationId xmlns:a16="http://schemas.microsoft.com/office/drawing/2014/main" id="{333317F2-7564-BC15-4C6C-9F95A91D56A2}"/>
              </a:ext>
            </a:extLst>
          </p:cNvPr>
          <p:cNvSpPr/>
          <p:nvPr/>
        </p:nvSpPr>
        <p:spPr>
          <a:xfrm rot="2620617" flipH="1">
            <a:off x="9841798" y="6150269"/>
            <a:ext cx="5724732" cy="1603360"/>
          </a:xfrm>
          <a:prstGeom prst="teardrop">
            <a:avLst/>
          </a:prstGeom>
          <a:solidFill>
            <a:schemeClr val="lt1">
              <a:alpha val="7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1B125CDF-BD4B-1A67-4730-182EA661BED8}"/>
              </a:ext>
            </a:extLst>
          </p:cNvPr>
          <p:cNvSpPr/>
          <p:nvPr/>
        </p:nvSpPr>
        <p:spPr>
          <a:xfrm rot="14299436">
            <a:off x="10425277" y="5668209"/>
            <a:ext cx="5724732" cy="1603360"/>
          </a:xfrm>
          <a:prstGeom prst="teardrop">
            <a:avLst/>
          </a:prstGeom>
          <a:solidFill>
            <a:schemeClr val="lt1">
              <a:alpha val="7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207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accel="33333" decel="33333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8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0062-179A-4666-819F-D0C5BF9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2" y="5654333"/>
            <a:ext cx="10780776" cy="847804"/>
          </a:xfrm>
        </p:spPr>
        <p:txBody>
          <a:bodyPr>
            <a:normAutofit/>
          </a:bodyPr>
          <a:lstStyle/>
          <a:p>
            <a:r>
              <a:rPr lang="en-GB" i="1" dirty="0"/>
              <a:t>Drosophila melanogaster</a:t>
            </a:r>
            <a:br>
              <a:rPr lang="en-GB" dirty="0"/>
            </a:br>
            <a:r>
              <a:rPr lang="en-GB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Flies with Four Wings? Investigating Genes that Pattern Animal Bodies. Zuckermaninstitute.columbia.edu (2022). at &lt;https://zuckermaninstitute.columbia.edu/flies-four-wings-investigating-genes-pattern-animal-bodies&gt;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11620-10EA-4650-970B-84858F08B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EA63E2-211D-4535-951F-BD8B3F627AA8}"/>
              </a:ext>
            </a:extLst>
          </p:cNvPr>
          <p:cNvSpPr/>
          <p:nvPr/>
        </p:nvSpPr>
        <p:spPr>
          <a:xfrm>
            <a:off x="1131216" y="312969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FB782-28E7-4AD5-8931-D49233C1078C}"/>
              </a:ext>
            </a:extLst>
          </p:cNvPr>
          <p:cNvSpPr/>
          <p:nvPr/>
        </p:nvSpPr>
        <p:spPr>
          <a:xfrm>
            <a:off x="5148606" y="313676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74DB129-FA82-17C8-6C48-73A495BF99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981" b="42543"/>
          <a:stretch/>
        </p:blipFill>
        <p:spPr bwMode="auto">
          <a:xfrm>
            <a:off x="1532727" y="246859"/>
            <a:ext cx="9088837" cy="4837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6168619-C4A5-0F2F-1F94-8D17C5BE8B5C}"/>
              </a:ext>
            </a:extLst>
          </p:cNvPr>
          <p:cNvSpPr/>
          <p:nvPr/>
        </p:nvSpPr>
        <p:spPr>
          <a:xfrm rot="305999">
            <a:off x="7449636" y="2923187"/>
            <a:ext cx="3856394" cy="2438556"/>
          </a:xfrm>
          <a:custGeom>
            <a:avLst/>
            <a:gdLst>
              <a:gd name="connsiteX0" fmla="*/ 3836709 w 3856394"/>
              <a:gd name="connsiteY0" fmla="*/ 18954 h 2438556"/>
              <a:gd name="connsiteX1" fmla="*/ 2912882 w 3856394"/>
              <a:gd name="connsiteY1" fmla="*/ 47234 h 2438556"/>
              <a:gd name="connsiteX2" fmla="*/ 2743200 w 3856394"/>
              <a:gd name="connsiteY2" fmla="*/ 66088 h 2438556"/>
              <a:gd name="connsiteX3" fmla="*/ 1828800 w 3856394"/>
              <a:gd name="connsiteY3" fmla="*/ 103795 h 2438556"/>
              <a:gd name="connsiteX4" fmla="*/ 1272618 w 3856394"/>
              <a:gd name="connsiteY4" fmla="*/ 462014 h 2438556"/>
              <a:gd name="connsiteX5" fmla="*/ 1084082 w 3856394"/>
              <a:gd name="connsiteY5" fmla="*/ 641123 h 2438556"/>
              <a:gd name="connsiteX6" fmla="*/ 810705 w 3856394"/>
              <a:gd name="connsiteY6" fmla="*/ 820232 h 2438556"/>
              <a:gd name="connsiteX7" fmla="*/ 716437 w 3856394"/>
              <a:gd name="connsiteY7" fmla="*/ 942781 h 2438556"/>
              <a:gd name="connsiteX8" fmla="*/ 612742 w 3856394"/>
              <a:gd name="connsiteY8" fmla="*/ 1055902 h 2438556"/>
              <a:gd name="connsiteX9" fmla="*/ 527901 w 3856394"/>
              <a:gd name="connsiteY9" fmla="*/ 1178451 h 2438556"/>
              <a:gd name="connsiteX10" fmla="*/ 461913 w 3856394"/>
              <a:gd name="connsiteY10" fmla="*/ 1216158 h 2438556"/>
              <a:gd name="connsiteX11" fmla="*/ 386499 w 3856394"/>
              <a:gd name="connsiteY11" fmla="*/ 1272719 h 2438556"/>
              <a:gd name="connsiteX12" fmla="*/ 358218 w 3856394"/>
              <a:gd name="connsiteY12" fmla="*/ 1319853 h 2438556"/>
              <a:gd name="connsiteX13" fmla="*/ 339365 w 3856394"/>
              <a:gd name="connsiteY13" fmla="*/ 1395267 h 2438556"/>
              <a:gd name="connsiteX14" fmla="*/ 329938 w 3856394"/>
              <a:gd name="connsiteY14" fmla="*/ 1432975 h 2438556"/>
              <a:gd name="connsiteX15" fmla="*/ 273377 w 3856394"/>
              <a:gd name="connsiteY15" fmla="*/ 1451828 h 2438556"/>
              <a:gd name="connsiteX16" fmla="*/ 150829 w 3856394"/>
              <a:gd name="connsiteY16" fmla="*/ 1470682 h 2438556"/>
              <a:gd name="connsiteX17" fmla="*/ 113121 w 3856394"/>
              <a:gd name="connsiteY17" fmla="*/ 1536669 h 2438556"/>
              <a:gd name="connsiteX18" fmla="*/ 103695 w 3856394"/>
              <a:gd name="connsiteY18" fmla="*/ 1772339 h 2438556"/>
              <a:gd name="connsiteX19" fmla="*/ 94268 w 3856394"/>
              <a:gd name="connsiteY19" fmla="*/ 1819474 h 2438556"/>
              <a:gd name="connsiteX20" fmla="*/ 28280 w 3856394"/>
              <a:gd name="connsiteY20" fmla="*/ 1894888 h 2438556"/>
              <a:gd name="connsiteX21" fmla="*/ 0 w 3856394"/>
              <a:gd name="connsiteY21" fmla="*/ 1932595 h 2438556"/>
              <a:gd name="connsiteX22" fmla="*/ 56561 w 3856394"/>
              <a:gd name="connsiteY22" fmla="*/ 2422789 h 2438556"/>
              <a:gd name="connsiteX23" fmla="*/ 358218 w 3856394"/>
              <a:gd name="connsiteY23" fmla="*/ 2375655 h 2438556"/>
              <a:gd name="connsiteX24" fmla="*/ 509047 w 3856394"/>
              <a:gd name="connsiteY24" fmla="*/ 2366228 h 2438556"/>
              <a:gd name="connsiteX25" fmla="*/ 1093509 w 3856394"/>
              <a:gd name="connsiteY25" fmla="*/ 2290814 h 2438556"/>
              <a:gd name="connsiteX26" fmla="*/ 1706251 w 3856394"/>
              <a:gd name="connsiteY26" fmla="*/ 2215399 h 2438556"/>
              <a:gd name="connsiteX27" fmla="*/ 2092750 w 3856394"/>
              <a:gd name="connsiteY27" fmla="*/ 2300241 h 2438556"/>
              <a:gd name="connsiteX28" fmla="*/ 2149311 w 3856394"/>
              <a:gd name="connsiteY28" fmla="*/ 2328521 h 2438556"/>
              <a:gd name="connsiteX29" fmla="*/ 2507530 w 3856394"/>
              <a:gd name="connsiteY29" fmla="*/ 2224826 h 2438556"/>
              <a:gd name="connsiteX30" fmla="*/ 2648932 w 3856394"/>
              <a:gd name="connsiteY30" fmla="*/ 2168265 h 2438556"/>
              <a:gd name="connsiteX31" fmla="*/ 2809187 w 3856394"/>
              <a:gd name="connsiteY31" fmla="*/ 2158838 h 2438556"/>
              <a:gd name="connsiteX32" fmla="*/ 3205113 w 3856394"/>
              <a:gd name="connsiteY32" fmla="*/ 2121131 h 2438556"/>
              <a:gd name="connsiteX33" fmla="*/ 3780148 w 3856394"/>
              <a:gd name="connsiteY33" fmla="*/ 2083424 h 2438556"/>
              <a:gd name="connsiteX34" fmla="*/ 3827282 w 3856394"/>
              <a:gd name="connsiteY34" fmla="*/ 556282 h 2438556"/>
              <a:gd name="connsiteX35" fmla="*/ 3836709 w 3856394"/>
              <a:gd name="connsiteY35" fmla="*/ 377172 h 2438556"/>
              <a:gd name="connsiteX36" fmla="*/ 3846136 w 3856394"/>
              <a:gd name="connsiteY36" fmla="*/ 273478 h 2438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56394" h="2438556">
                <a:moveTo>
                  <a:pt x="3836709" y="18954"/>
                </a:moveTo>
                <a:cubicBezTo>
                  <a:pt x="3474004" y="-17317"/>
                  <a:pt x="3712681" y="1962"/>
                  <a:pt x="2912882" y="47234"/>
                </a:cubicBezTo>
                <a:cubicBezTo>
                  <a:pt x="2856064" y="50450"/>
                  <a:pt x="2800031" y="63123"/>
                  <a:pt x="2743200" y="66088"/>
                </a:cubicBezTo>
                <a:cubicBezTo>
                  <a:pt x="2438555" y="81983"/>
                  <a:pt x="2133600" y="91226"/>
                  <a:pt x="1828800" y="103795"/>
                </a:cubicBezTo>
                <a:cubicBezTo>
                  <a:pt x="1594332" y="150690"/>
                  <a:pt x="1610478" y="141047"/>
                  <a:pt x="1272618" y="462014"/>
                </a:cubicBezTo>
                <a:cubicBezTo>
                  <a:pt x="1209773" y="521717"/>
                  <a:pt x="1151965" y="587216"/>
                  <a:pt x="1084082" y="641123"/>
                </a:cubicBezTo>
                <a:cubicBezTo>
                  <a:pt x="997901" y="709561"/>
                  <a:pt x="881595" y="728075"/>
                  <a:pt x="810705" y="820232"/>
                </a:cubicBezTo>
                <a:cubicBezTo>
                  <a:pt x="779282" y="861082"/>
                  <a:pt x="749585" y="903319"/>
                  <a:pt x="716437" y="942781"/>
                </a:cubicBezTo>
                <a:cubicBezTo>
                  <a:pt x="683536" y="981949"/>
                  <a:pt x="644697" y="1015959"/>
                  <a:pt x="612742" y="1055902"/>
                </a:cubicBezTo>
                <a:cubicBezTo>
                  <a:pt x="590938" y="1083157"/>
                  <a:pt x="559697" y="1152436"/>
                  <a:pt x="527901" y="1178451"/>
                </a:cubicBezTo>
                <a:cubicBezTo>
                  <a:pt x="508294" y="1194493"/>
                  <a:pt x="482992" y="1202105"/>
                  <a:pt x="461913" y="1216158"/>
                </a:cubicBezTo>
                <a:cubicBezTo>
                  <a:pt x="435768" y="1233588"/>
                  <a:pt x="411637" y="1253865"/>
                  <a:pt x="386499" y="1272719"/>
                </a:cubicBezTo>
                <a:cubicBezTo>
                  <a:pt x="377072" y="1288430"/>
                  <a:pt x="366412" y="1303465"/>
                  <a:pt x="358218" y="1319853"/>
                </a:cubicBezTo>
                <a:cubicBezTo>
                  <a:pt x="348109" y="1340070"/>
                  <a:pt x="343668" y="1375901"/>
                  <a:pt x="339365" y="1395267"/>
                </a:cubicBezTo>
                <a:cubicBezTo>
                  <a:pt x="336555" y="1407915"/>
                  <a:pt x="339775" y="1424543"/>
                  <a:pt x="329938" y="1432975"/>
                </a:cubicBezTo>
                <a:cubicBezTo>
                  <a:pt x="314849" y="1445908"/>
                  <a:pt x="292824" y="1447734"/>
                  <a:pt x="273377" y="1451828"/>
                </a:cubicBezTo>
                <a:cubicBezTo>
                  <a:pt x="232934" y="1460342"/>
                  <a:pt x="191678" y="1464397"/>
                  <a:pt x="150829" y="1470682"/>
                </a:cubicBezTo>
                <a:cubicBezTo>
                  <a:pt x="138260" y="1492678"/>
                  <a:pt x="117032" y="1511639"/>
                  <a:pt x="113121" y="1536669"/>
                </a:cubicBezTo>
                <a:cubicBezTo>
                  <a:pt x="100984" y="1614346"/>
                  <a:pt x="108925" y="1693894"/>
                  <a:pt x="103695" y="1772339"/>
                </a:cubicBezTo>
                <a:cubicBezTo>
                  <a:pt x="102629" y="1788326"/>
                  <a:pt x="101434" y="1805143"/>
                  <a:pt x="94268" y="1819474"/>
                </a:cubicBezTo>
                <a:cubicBezTo>
                  <a:pt x="76832" y="1854347"/>
                  <a:pt x="51839" y="1867403"/>
                  <a:pt x="28280" y="1894888"/>
                </a:cubicBezTo>
                <a:cubicBezTo>
                  <a:pt x="18055" y="1906817"/>
                  <a:pt x="9427" y="1920026"/>
                  <a:pt x="0" y="1932595"/>
                </a:cubicBezTo>
                <a:cubicBezTo>
                  <a:pt x="1423" y="1969604"/>
                  <a:pt x="5385" y="2393743"/>
                  <a:pt x="56561" y="2422789"/>
                </a:cubicBezTo>
                <a:cubicBezTo>
                  <a:pt x="145071" y="2473025"/>
                  <a:pt x="257232" y="2388278"/>
                  <a:pt x="358218" y="2375655"/>
                </a:cubicBezTo>
                <a:cubicBezTo>
                  <a:pt x="408203" y="2369407"/>
                  <a:pt x="458771" y="2369370"/>
                  <a:pt x="509047" y="2366228"/>
                </a:cubicBezTo>
                <a:cubicBezTo>
                  <a:pt x="703868" y="2341090"/>
                  <a:pt x="899335" y="2320535"/>
                  <a:pt x="1093509" y="2290814"/>
                </a:cubicBezTo>
                <a:cubicBezTo>
                  <a:pt x="1672056" y="2202261"/>
                  <a:pt x="1199275" y="2232881"/>
                  <a:pt x="1706251" y="2215399"/>
                </a:cubicBezTo>
                <a:cubicBezTo>
                  <a:pt x="1876229" y="2244961"/>
                  <a:pt x="1936149" y="2248041"/>
                  <a:pt x="2092750" y="2300241"/>
                </a:cubicBezTo>
                <a:cubicBezTo>
                  <a:pt x="2112747" y="2306907"/>
                  <a:pt x="2130457" y="2319094"/>
                  <a:pt x="2149311" y="2328521"/>
                </a:cubicBezTo>
                <a:cubicBezTo>
                  <a:pt x="2333726" y="2285130"/>
                  <a:pt x="2312704" y="2295180"/>
                  <a:pt x="2507530" y="2224826"/>
                </a:cubicBezTo>
                <a:cubicBezTo>
                  <a:pt x="2555277" y="2207584"/>
                  <a:pt x="2599340" y="2179113"/>
                  <a:pt x="2648932" y="2168265"/>
                </a:cubicBezTo>
                <a:cubicBezTo>
                  <a:pt x="2701207" y="2156830"/>
                  <a:pt x="2755769" y="2161980"/>
                  <a:pt x="2809187" y="2158838"/>
                </a:cubicBezTo>
                <a:cubicBezTo>
                  <a:pt x="3018260" y="2126674"/>
                  <a:pt x="2898805" y="2141552"/>
                  <a:pt x="3205113" y="2121131"/>
                </a:cubicBezTo>
                <a:lnTo>
                  <a:pt x="3780148" y="2083424"/>
                </a:lnTo>
                <a:cubicBezTo>
                  <a:pt x="3930019" y="1483936"/>
                  <a:pt x="3809587" y="2016069"/>
                  <a:pt x="3827282" y="556282"/>
                </a:cubicBezTo>
                <a:cubicBezTo>
                  <a:pt x="3828007" y="496500"/>
                  <a:pt x="3832732" y="436826"/>
                  <a:pt x="3836709" y="377172"/>
                </a:cubicBezTo>
                <a:cubicBezTo>
                  <a:pt x="3839018" y="342542"/>
                  <a:pt x="3846136" y="273478"/>
                  <a:pt x="3846136" y="273478"/>
                </a:cubicBezTo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116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F93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EF59CE0-0CAB-5870-FCF3-2293D2E9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9909"/>
            <a:ext cx="10743068" cy="287517"/>
          </a:xfrm>
        </p:spPr>
        <p:txBody>
          <a:bodyPr>
            <a:normAutofit fontScale="90000"/>
          </a:bodyPr>
          <a:lstStyle/>
          <a:p>
            <a:br>
              <a:rPr lang="en-GB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a-DK" sz="1400" dirty="0">
                <a:solidFill>
                  <a:schemeClr val="bg1">
                    <a:lumMod val="50000"/>
                  </a:schemeClr>
                </a:solidFill>
              </a:rPr>
              <a:t>Reddit.com (2022). at &lt;https://www.reddit.com/r/labrats/comments/e8lnbt/for_all_the_drosophila_peeps_a_3d_fly_head_wiggle/&gt;</a:t>
            </a:r>
            <a:endParaRPr lang="en-GB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atqwtr3qfq341">
            <a:hlinkClick r:id="" action="ppaction://media"/>
            <a:extLst>
              <a:ext uri="{FF2B5EF4-FFF2-40B4-BE49-F238E27FC236}">
                <a16:creationId xmlns:a16="http://schemas.microsoft.com/office/drawing/2014/main" id="{28E8B001-F7E4-5398-4BCF-9350AB7100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4829" y="481552"/>
            <a:ext cx="8842342" cy="5894895"/>
          </a:xfrm>
          <a:prstGeom prst="rect">
            <a:avLst/>
          </a:prstGeom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16514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EF59CE0-0CAB-5870-FCF3-2293D2E96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1" y="6544740"/>
            <a:ext cx="10743068" cy="287517"/>
          </a:xfrm>
        </p:spPr>
        <p:txBody>
          <a:bodyPr>
            <a:noAutofit/>
          </a:bodyPr>
          <a:lstStyle/>
          <a:p>
            <a:br>
              <a:rPr lang="en-GB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da-DK" sz="125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Reddit.com (2022). at &lt;https://www.reddit.com/r/microscopy/comments/p5ff9r/drosophila_melanogaster_under_the_electron/&gt;</a:t>
            </a:r>
            <a:endParaRPr lang="en-GB" sz="1250" dirty="0">
              <a:solidFill>
                <a:schemeClr val="tx1">
                  <a:lumMod val="75000"/>
                  <a:lumOff val="25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95F4D2B-D408-0F1E-E1BA-8F84817C3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82849">
            <a:off x="1404876" y="-4519024"/>
            <a:ext cx="18534215" cy="1230676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457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0062-179A-4666-819F-D0C5BF9C9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612" y="5654333"/>
            <a:ext cx="10780776" cy="847804"/>
          </a:xfrm>
        </p:spPr>
        <p:txBody>
          <a:bodyPr>
            <a:normAutofit/>
          </a:bodyPr>
          <a:lstStyle/>
          <a:p>
            <a:r>
              <a:rPr lang="en-GB" dirty="0"/>
              <a:t>antennal anatomy</a:t>
            </a:r>
            <a:br>
              <a:rPr lang="en-GB" dirty="0"/>
            </a:br>
            <a:r>
              <a:rPr lang="en-GB" sz="1100" dirty="0" err="1">
                <a:solidFill>
                  <a:schemeClr val="tx2">
                    <a:lumMod val="90000"/>
                    <a:lumOff val="10000"/>
                  </a:schemeClr>
                </a:solidFill>
              </a:rPr>
              <a:t>Keder</a:t>
            </a:r>
            <a:r>
              <a:rPr lang="en-GB" sz="11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, A. et al. Homeostatic maintenance and age-related functional decline in the Drosophila ear. Sci Rep 10, 7431 (2020)</a:t>
            </a:r>
            <a:endParaRPr lang="en-GB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A11620-10EA-4650-970B-84858F08B3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solidFill>
            <a:schemeClr val="bg1"/>
          </a:solidFill>
        </p:spPr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EA63E2-211D-4535-951F-BD8B3F627AA8}"/>
              </a:ext>
            </a:extLst>
          </p:cNvPr>
          <p:cNvSpPr/>
          <p:nvPr/>
        </p:nvSpPr>
        <p:spPr>
          <a:xfrm>
            <a:off x="1131216" y="312969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FB782-28E7-4AD5-8931-D49233C1078C}"/>
              </a:ext>
            </a:extLst>
          </p:cNvPr>
          <p:cNvSpPr/>
          <p:nvPr/>
        </p:nvSpPr>
        <p:spPr>
          <a:xfrm>
            <a:off x="5148606" y="3136769"/>
            <a:ext cx="754145" cy="2993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77549F-73F6-8668-0B16-D61B8569DEE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931" y="914150"/>
            <a:ext cx="4974277" cy="35635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A6B272-BB83-572C-FDB0-8C5770558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24428" y="303468"/>
            <a:ext cx="774938" cy="2976465"/>
          </a:xfrm>
          <a:prstGeom prst="rect">
            <a:avLst/>
          </a:prstGeom>
          <a:ln w="28575">
            <a:noFill/>
            <a:prstDash val="dash"/>
          </a:ln>
        </p:spPr>
      </p:pic>
    </p:spTree>
    <p:extLst>
      <p:ext uri="{BB962C8B-B14F-4D97-AF65-F5344CB8AC3E}">
        <p14:creationId xmlns:p14="http://schemas.microsoft.com/office/powerpoint/2010/main" val="21618192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0A96B65-560D-53AF-B32F-07F7ABA92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79909"/>
            <a:ext cx="10743068" cy="287517"/>
          </a:xfrm>
        </p:spPr>
        <p:txBody>
          <a:bodyPr>
            <a:normAutofit fontScale="90000"/>
          </a:bodyPr>
          <a:lstStyle/>
          <a:p>
            <a:br>
              <a:rPr lang="en-GB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GB" sz="1400" dirty="0">
                <a:solidFill>
                  <a:schemeClr val="bg1">
                    <a:lumMod val="85000"/>
                  </a:schemeClr>
                </a:solidFill>
              </a:rPr>
              <a:t>Waves and Light | Brilliant Math &amp; Science Practice Problems. Brilliant.org (2022). at &lt;https://brilliant.org/practice/wave-anatomy-2/&gt;</a:t>
            </a:r>
            <a:endParaRPr lang="en-GB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42291A-E06B-4BB8-BFC7-DDAA0057EFD1}"/>
              </a:ext>
            </a:extLst>
          </p:cNvPr>
          <p:cNvSpPr/>
          <p:nvPr/>
        </p:nvSpPr>
        <p:spPr>
          <a:xfrm flipH="1">
            <a:off x="10281999" y="2161284"/>
            <a:ext cx="85364" cy="2098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074" name="Picture 2" descr="Wave Anatomy Practice Problems Online | Brilliant">
            <a:extLst>
              <a:ext uri="{FF2B5EF4-FFF2-40B4-BE49-F238E27FC236}">
                <a16:creationId xmlns:a16="http://schemas.microsoft.com/office/drawing/2014/main" id="{114E7772-FAA6-E327-14BD-6F0690F161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6" t="27716" r="22083"/>
          <a:stretch/>
        </p:blipFill>
        <p:spPr bwMode="auto">
          <a:xfrm>
            <a:off x="790787" y="1625487"/>
            <a:ext cx="6533693" cy="430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5CE856-576C-C27D-B67D-C62585D240B0}"/>
              </a:ext>
            </a:extLst>
          </p:cNvPr>
          <p:cNvSpPr/>
          <p:nvPr/>
        </p:nvSpPr>
        <p:spPr>
          <a:xfrm>
            <a:off x="8874462" y="2944165"/>
            <a:ext cx="1494489" cy="25723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C65A67-81EE-6D87-DB4E-8A16B11FC527}"/>
              </a:ext>
            </a:extLst>
          </p:cNvPr>
          <p:cNvSpPr/>
          <p:nvPr/>
        </p:nvSpPr>
        <p:spPr>
          <a:xfrm rot="16200000" flipH="1">
            <a:off x="10001651" y="2363044"/>
            <a:ext cx="85364" cy="2098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E86A17-43CA-C32E-EC7B-991B199F1130}"/>
              </a:ext>
            </a:extLst>
          </p:cNvPr>
          <p:cNvSpPr/>
          <p:nvPr/>
        </p:nvSpPr>
        <p:spPr>
          <a:xfrm>
            <a:off x="9797142" y="3224069"/>
            <a:ext cx="1882833" cy="245492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EFD954B-F9AE-FB47-362E-C2917E061BA9}"/>
              </a:ext>
            </a:extLst>
          </p:cNvPr>
          <p:cNvSpPr/>
          <p:nvPr/>
        </p:nvSpPr>
        <p:spPr>
          <a:xfrm rot="19166767">
            <a:off x="9627797" y="3224510"/>
            <a:ext cx="1936731" cy="1228805"/>
          </a:xfrm>
          <a:prstGeom prst="trapezoid">
            <a:avLst>
              <a:gd name="adj" fmla="val 38592"/>
            </a:avLst>
          </a:prstGeom>
          <a:solidFill>
            <a:schemeClr val="accent3">
              <a:lumMod val="60000"/>
              <a:lumOff val="4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39CF1A-A087-FA14-59C9-BB28D59D78E8}"/>
              </a:ext>
            </a:extLst>
          </p:cNvPr>
          <p:cNvSpPr/>
          <p:nvPr/>
        </p:nvSpPr>
        <p:spPr>
          <a:xfrm rot="17910658">
            <a:off x="10805156" y="2705159"/>
            <a:ext cx="712983" cy="1302404"/>
          </a:xfrm>
          <a:prstGeom prst="ellipse">
            <a:avLst/>
          </a:prstGeom>
          <a:solidFill>
            <a:srgbClr val="C00000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7F4B39-76B8-E442-7AA0-5E9AD0319DB4}"/>
              </a:ext>
            </a:extLst>
          </p:cNvPr>
          <p:cNvSpPr/>
          <p:nvPr/>
        </p:nvSpPr>
        <p:spPr>
          <a:xfrm rot="20422876" flipH="1">
            <a:off x="9669957" y="3676558"/>
            <a:ext cx="712983" cy="1302404"/>
          </a:xfrm>
          <a:prstGeom prst="ellipse">
            <a:avLst/>
          </a:prstGeom>
          <a:solidFill>
            <a:srgbClr val="C00000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E88AD3-ADBC-EA55-F8CE-D668C5D33842}"/>
              </a:ext>
            </a:extLst>
          </p:cNvPr>
          <p:cNvSpPr/>
          <p:nvPr/>
        </p:nvSpPr>
        <p:spPr>
          <a:xfrm rot="19166767">
            <a:off x="10219681" y="2854144"/>
            <a:ext cx="306872" cy="4652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DA6B74-4924-211F-EDCE-B04A028583D4}"/>
              </a:ext>
            </a:extLst>
          </p:cNvPr>
          <p:cNvSpPr/>
          <p:nvPr/>
        </p:nvSpPr>
        <p:spPr>
          <a:xfrm rot="19166767">
            <a:off x="9736103" y="3267947"/>
            <a:ext cx="306872" cy="465274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Display 18">
            <a:extLst>
              <a:ext uri="{FF2B5EF4-FFF2-40B4-BE49-F238E27FC236}">
                <a16:creationId xmlns:a16="http://schemas.microsoft.com/office/drawing/2014/main" id="{52067875-2F06-02C2-597D-D24913F12E0E}"/>
              </a:ext>
            </a:extLst>
          </p:cNvPr>
          <p:cNvSpPr/>
          <p:nvPr/>
        </p:nvSpPr>
        <p:spPr>
          <a:xfrm rot="13824097">
            <a:off x="10710954" y="4259462"/>
            <a:ext cx="2075812" cy="1953508"/>
          </a:xfrm>
          <a:prstGeom prst="flowChartDisplay">
            <a:avLst/>
          </a:prstGeom>
          <a:solidFill>
            <a:schemeClr val="accent3">
              <a:lumMod val="60000"/>
              <a:lumOff val="4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61D875C-D90C-B8C9-C952-50B672792251}"/>
              </a:ext>
            </a:extLst>
          </p:cNvPr>
          <p:cNvGrpSpPr/>
          <p:nvPr/>
        </p:nvGrpSpPr>
        <p:grpSpPr>
          <a:xfrm>
            <a:off x="12305323" y="5813129"/>
            <a:ext cx="2354508" cy="2840106"/>
            <a:chOff x="12305323" y="5813129"/>
            <a:chExt cx="2354508" cy="2840106"/>
          </a:xfrm>
        </p:grpSpPr>
        <p:sp>
          <p:nvSpPr>
            <p:cNvPr id="27" name="Flowchart: Display 26">
              <a:extLst>
                <a:ext uri="{FF2B5EF4-FFF2-40B4-BE49-F238E27FC236}">
                  <a16:creationId xmlns:a16="http://schemas.microsoft.com/office/drawing/2014/main" id="{802E91C4-1E8A-F9AE-80DA-9D607742DBF9}"/>
                </a:ext>
              </a:extLst>
            </p:cNvPr>
            <p:cNvSpPr/>
            <p:nvPr/>
          </p:nvSpPr>
          <p:spPr>
            <a:xfrm rot="13824097">
              <a:off x="11995071" y="6123381"/>
              <a:ext cx="2840106" cy="2219601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B65278F-81FD-73BE-2350-71307FD7D5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744404" y="6728633"/>
              <a:ext cx="1698378" cy="1366531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B64CD7F-C4E5-A5AA-F524-2C9B8005D9FD}"/>
                </a:ext>
              </a:extLst>
            </p:cNvPr>
            <p:cNvCxnSpPr>
              <a:stCxn id="27" idx="3"/>
              <a:endCxn id="27" idx="1"/>
            </p:cNvCxnSpPr>
            <p:nvPr/>
          </p:nvCxnSpPr>
          <p:spPr>
            <a:xfrm flipH="1">
              <a:off x="13450486" y="7506694"/>
              <a:ext cx="1209345" cy="1000400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932B0E7C-D5C9-ECA5-3968-F5B030336F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784458" y="7838413"/>
              <a:ext cx="845048" cy="683679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8044A19-7626-2DD6-EDCD-1FE86D334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094990" y="7127488"/>
              <a:ext cx="1529995" cy="1228039"/>
            </a:xfrm>
            <a:prstGeom prst="line">
              <a:avLst/>
            </a:prstGeom>
            <a:ln w="1016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ardrop 21">
            <a:extLst>
              <a:ext uri="{FF2B5EF4-FFF2-40B4-BE49-F238E27FC236}">
                <a16:creationId xmlns:a16="http://schemas.microsoft.com/office/drawing/2014/main" id="{333317F2-7564-BC15-4C6C-9F95A91D56A2}"/>
              </a:ext>
            </a:extLst>
          </p:cNvPr>
          <p:cNvSpPr/>
          <p:nvPr/>
        </p:nvSpPr>
        <p:spPr>
          <a:xfrm rot="2620617" flipH="1">
            <a:off x="9841798" y="6150269"/>
            <a:ext cx="5724732" cy="1603360"/>
          </a:xfrm>
          <a:prstGeom prst="teardrop">
            <a:avLst/>
          </a:prstGeom>
          <a:solidFill>
            <a:schemeClr val="lt1">
              <a:alpha val="7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ardrop 23">
            <a:extLst>
              <a:ext uri="{FF2B5EF4-FFF2-40B4-BE49-F238E27FC236}">
                <a16:creationId xmlns:a16="http://schemas.microsoft.com/office/drawing/2014/main" id="{1B125CDF-BD4B-1A67-4730-182EA661BED8}"/>
              </a:ext>
            </a:extLst>
          </p:cNvPr>
          <p:cNvSpPr/>
          <p:nvPr/>
        </p:nvSpPr>
        <p:spPr>
          <a:xfrm rot="14299436">
            <a:off x="10425277" y="5668209"/>
            <a:ext cx="5724732" cy="1603360"/>
          </a:xfrm>
          <a:prstGeom prst="teardrop">
            <a:avLst/>
          </a:prstGeom>
          <a:solidFill>
            <a:schemeClr val="lt1">
              <a:alpha val="70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799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18000" decel="18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" dur="1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18000" decel="18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8" dur="1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DB359F6-58D9-4949-42F9-CAB42CE65C59}"/>
              </a:ext>
            </a:extLst>
          </p:cNvPr>
          <p:cNvSpPr/>
          <p:nvPr/>
        </p:nvSpPr>
        <p:spPr>
          <a:xfrm rot="16200000" flipH="1">
            <a:off x="5118996" y="-2764417"/>
            <a:ext cx="96686" cy="10334678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42291A-E06B-4BB8-BFC7-DDAA0057EFD1}"/>
              </a:ext>
            </a:extLst>
          </p:cNvPr>
          <p:cNvSpPr/>
          <p:nvPr/>
        </p:nvSpPr>
        <p:spPr>
          <a:xfrm flipH="1">
            <a:off x="10281999" y="2161284"/>
            <a:ext cx="85364" cy="2098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5CE856-576C-C27D-B67D-C62585D240B0}"/>
              </a:ext>
            </a:extLst>
          </p:cNvPr>
          <p:cNvSpPr/>
          <p:nvPr/>
        </p:nvSpPr>
        <p:spPr>
          <a:xfrm>
            <a:off x="8874462" y="2944165"/>
            <a:ext cx="1494489" cy="257237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4C65A67-81EE-6D87-DB4E-8A16B11FC527}"/>
              </a:ext>
            </a:extLst>
          </p:cNvPr>
          <p:cNvSpPr/>
          <p:nvPr/>
        </p:nvSpPr>
        <p:spPr>
          <a:xfrm rot="16200000" flipH="1">
            <a:off x="10001651" y="2363044"/>
            <a:ext cx="85364" cy="2098328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E86A17-43CA-C32E-EC7B-991B199F1130}"/>
              </a:ext>
            </a:extLst>
          </p:cNvPr>
          <p:cNvSpPr/>
          <p:nvPr/>
        </p:nvSpPr>
        <p:spPr>
          <a:xfrm>
            <a:off x="9797142" y="3273382"/>
            <a:ext cx="1882833" cy="24056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D7B191-2C0C-2916-4DA2-61D8864580D8}"/>
              </a:ext>
            </a:extLst>
          </p:cNvPr>
          <p:cNvSpPr/>
          <p:nvPr/>
        </p:nvSpPr>
        <p:spPr>
          <a:xfrm>
            <a:off x="10640948" y="2810266"/>
            <a:ext cx="1522605" cy="237299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6EFD954B-F9AE-FB47-362E-C2917E061BA9}"/>
              </a:ext>
            </a:extLst>
          </p:cNvPr>
          <p:cNvSpPr/>
          <p:nvPr/>
        </p:nvSpPr>
        <p:spPr>
          <a:xfrm rot="19166767">
            <a:off x="9627797" y="3224510"/>
            <a:ext cx="1936731" cy="1228805"/>
          </a:xfrm>
          <a:prstGeom prst="trapezoid">
            <a:avLst>
              <a:gd name="adj" fmla="val 38592"/>
            </a:avLst>
          </a:prstGeom>
          <a:solidFill>
            <a:schemeClr val="bg1">
              <a:lumMod val="75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C39CF1A-A087-FA14-59C9-BB28D59D78E8}"/>
              </a:ext>
            </a:extLst>
          </p:cNvPr>
          <p:cNvSpPr/>
          <p:nvPr/>
        </p:nvSpPr>
        <p:spPr>
          <a:xfrm rot="17910658">
            <a:off x="10805156" y="2705159"/>
            <a:ext cx="712983" cy="1302404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7F4B39-76B8-E442-7AA0-5E9AD0319DB4}"/>
              </a:ext>
            </a:extLst>
          </p:cNvPr>
          <p:cNvSpPr/>
          <p:nvPr/>
        </p:nvSpPr>
        <p:spPr>
          <a:xfrm rot="20422876" flipH="1">
            <a:off x="9669957" y="3676558"/>
            <a:ext cx="712983" cy="1302404"/>
          </a:xfrm>
          <a:prstGeom prst="ellipse">
            <a:avLst/>
          </a:prstGeom>
          <a:solidFill>
            <a:schemeClr val="bg1"/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2E88AD3-ADBC-EA55-F8CE-D668C5D33842}"/>
              </a:ext>
            </a:extLst>
          </p:cNvPr>
          <p:cNvSpPr/>
          <p:nvPr/>
        </p:nvSpPr>
        <p:spPr>
          <a:xfrm rot="19166767">
            <a:off x="10219681" y="2854144"/>
            <a:ext cx="306872" cy="465274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ADA6B74-4924-211F-EDCE-B04A028583D4}"/>
              </a:ext>
            </a:extLst>
          </p:cNvPr>
          <p:cNvSpPr/>
          <p:nvPr/>
        </p:nvSpPr>
        <p:spPr>
          <a:xfrm rot="19166767">
            <a:off x="9736103" y="3267947"/>
            <a:ext cx="306872" cy="465274"/>
          </a:xfrm>
          <a:prstGeom prst="ellipse">
            <a:avLst/>
          </a:prstGeom>
          <a:solidFill>
            <a:schemeClr val="bg1">
              <a:lumMod val="75000"/>
            </a:schemeClr>
          </a:solidFill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27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0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5" grpId="0" animBg="1"/>
      <p:bldP spid="13" grpId="0" animBg="1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Custom 1">
      <a:majorFont>
        <a:latin typeface="Franklin Gothic Medium"/>
        <a:ea typeface=""/>
        <a:cs typeface=""/>
      </a:majorFont>
      <a:minorFont>
        <a:latin typeface="Franklin Gothic Book"/>
        <a:ea typeface=""/>
        <a:cs typeface="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Metropolitan</Template>
  <TotalTime>3519</TotalTime>
  <Words>1248</Words>
  <Application>Microsoft Office PowerPoint</Application>
  <PresentationFormat>Widescreen</PresentationFormat>
  <Paragraphs>110</Paragraphs>
  <Slides>54</Slides>
  <Notes>17</Notes>
  <HiddenSlides>0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Franklin Gothic Book</vt:lpstr>
      <vt:lpstr>Franklin Gothic Demi</vt:lpstr>
      <vt:lpstr>Franklin Gothic Medium</vt:lpstr>
      <vt:lpstr>Verdana</vt:lpstr>
      <vt:lpstr>Metropolitan</vt:lpstr>
      <vt:lpstr>significance of Naam to auditory homeostasis and auditory circadian rhythms in Drosophila melanogaster</vt:lpstr>
      <vt:lpstr>significance of Naam to auditory homeostasis and auditory circadian rhythms in Drosophila melanogaster</vt:lpstr>
      <vt:lpstr>significance of Naam to auditory homeostasis and auditory circadian rhythms in Drosophila melanogaster</vt:lpstr>
      <vt:lpstr> (2022). at &lt;https://www.washingtonpost.com/food/2022/05/16/fruit-flies-trap-prevent/&gt;</vt:lpstr>
      <vt:lpstr> Reddit.com (2022). at &lt;https://www.reddit.com/r/microscopy/comments/p5ff9r/drosophila_melanogaster_under_the_electron/&gt;</vt:lpstr>
      <vt:lpstr> Reddit.com (2022). at &lt;https://www.reddit.com/r/microscopy/comments/p5ff9r/drosophila_melanogaster_under_the_electron/&gt;</vt:lpstr>
      <vt:lpstr>antennal anatomy Keder, A. et al. Homeostatic maintenance and age-related functional decline in the Drosophila ear. Sci Rep 10, 7431 (2020)</vt:lpstr>
      <vt:lpstr> Waves and Light | Brilliant Math &amp; Science Practice Problems. Brilliant.org (2022). at &lt;https://brilliant.org/practice/wave-anatomy-2/&gt;</vt:lpstr>
      <vt:lpstr>PowerPoint Presentation</vt:lpstr>
      <vt:lpstr>PowerPoint Presentation</vt:lpstr>
      <vt:lpstr>PowerPoint Presentation</vt:lpstr>
      <vt:lpstr> Ithkuil/Physics - Wikiversity. En.wikiversity.org (2022). at &lt;https://en.wikiversity.org/wiki/Ithkuil/Physics&gt;</vt:lpstr>
      <vt:lpstr> Ithkuil/Physics - Wikiversity. En.wikiversity.org (2022). at &lt;https://en.wikiversity.org/wiki/Ithkuil/Physics&gt;</vt:lpstr>
      <vt:lpstr>neurons vary tension on the sound receiver via dynein motors Albert, J. &amp; Kozlov, A. Comparative Aspects of Hearing in Vertebrates and Insects with Antennal Ears. Current Biology 26, R1050-R1061 (2016).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Dribbble (2022). at &lt;https://dribbble.com/shots/5262117-Among-Trees-3&gt;</vt:lpstr>
      <vt:lpstr>molecular clock</vt:lpstr>
      <vt:lpstr>clock genes cycle in the antenna</vt:lpstr>
      <vt:lpstr>significance of Naam to auditory homeostasis and auditory circadian rhythms in Drosophila melanogaster</vt:lpstr>
      <vt:lpstr>↓Naam is implicated in ARHL</vt:lpstr>
      <vt:lpstr>Naam cycles!</vt:lpstr>
      <vt:lpstr>in summary</vt:lpstr>
      <vt:lpstr>h1  Naam kd will affect auditory rhythm h2  Naam kd will affect auditory function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h1  Naam kd will affect auditory rhythm h2  Naam kd will affect auditory function</vt:lpstr>
      <vt:lpstr>h1  null refuted (small effect) h2  null refuted (large effect)</vt:lpstr>
      <vt:lpstr>discussion</vt:lpstr>
      <vt:lpstr>Naam</vt:lpstr>
      <vt:lpstr>Nampt</vt:lpstr>
      <vt:lpstr>thank you =)</vt:lpstr>
      <vt:lpstr>transcription-translation feedback loop</vt:lpstr>
      <vt:lpstr>mating</vt:lpstr>
      <vt:lpstr>NP0761-Gal4&gt;EGFP</vt:lpstr>
      <vt:lpstr>interferometry Interferometer GIF | Gfycat. Gfycat (2022). at &lt;https://gfycat.com/impishthoughtfuleuropeanpolecat-interferometry&gt;</vt:lpstr>
      <vt:lpstr>fourier transform File:Fourier transform time and frequency domains.gif - Wikimedia Commons. Commons.wikimedia.org (2022). at &lt;https://commons.wikimedia.org/wiki/File:Fourier_transform_time_and_frequency_domains.gif&gt;</vt:lpstr>
      <vt:lpstr>fourier transform Using Blender to run Python and visualizing Fourier Series. Medium (2022). at &lt;https://contra.medium.com/using-blender-to-run-python-and-visualizing-fourier-series-a282663b972c&gt;</vt:lpstr>
      <vt:lpstr>resonance: energy input rate &gt; hysteretic energy dissipation Upload.wikimedia.org (2022). at &lt;https://upload.wikimedia.org/wikipedia/commons/thumb/0/00/Mass_Spring_System_Resonance.gif/640px-Mass_Spring_System_Resonance.gif&gt;</vt:lpstr>
      <vt:lpstr> 11.I.gifer.com (2022). at &lt;https://i.gifer.com/origin/12/12b8318dfc116f1d68b6799b4fcb2ee7.gif&gt;</vt:lpstr>
      <vt:lpstr>PowerPoint Presentation</vt:lpstr>
      <vt:lpstr>auditory nerve response changes with circadian time</vt:lpstr>
      <vt:lpstr> Mass Spring Damper System Underdamped.gif - Wikimedia Commons. Commons.wikimedia.org (2022). at &lt;https://commons.wikimedia.org/wiki/File:Mass_Spring_Damper_System_Underdamped.gif&gt;</vt:lpstr>
      <vt:lpstr>Drosophila melanogaster Flies with Four Wings? Investigating Genes that Pattern Animal Bodies. Zuckermaninstitute.columbia.edu (2022). at &lt;https://zuckermaninstitute.columbia.edu/flies-four-wings-investigating-genes-pattern-animal-bodies&gt;</vt:lpstr>
      <vt:lpstr> Reddit.com (2022). at &lt;https://www.reddit.com/r/labrats/comments/e8lnbt/for_all_the_drosophila_peeps_a_3d_fly_head_wiggle/&gt;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does the jeffress model explain ITD processing in both birds and mammals?</dc:title>
  <dc:creator>Muhammad Shaikh</dc:creator>
  <cp:lastModifiedBy>Muhammad Shaikh</cp:lastModifiedBy>
  <cp:revision>165</cp:revision>
  <dcterms:created xsi:type="dcterms:W3CDTF">2022-02-28T10:40:13Z</dcterms:created>
  <dcterms:modified xsi:type="dcterms:W3CDTF">2022-09-26T15:29:55Z</dcterms:modified>
</cp:coreProperties>
</file>